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docProps/custom.xml" ContentType="application/vnd.openxmlformats-officedocument.custom-properties+xml"/>
  <Override PartName="/ppt/diagrams/layout1.xml" ContentType="application/vnd.openxmlformats-officedocument.drawingml.diagramLayout+xml"/>
  <Override PartName="/customXml/itemProps4.xml" ContentType="application/vnd.openxmlformats-officedocument.customXmlProperties+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Default Extension="wmf" ContentType="image/x-wmf"/>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 id="2147483684" r:id="rId6"/>
    <p:sldMasterId id="2147483672" r:id="rId7"/>
    <p:sldMasterId id="2147483696" r:id="rId8"/>
    <p:sldMasterId id="2147483708" r:id="rId9"/>
  </p:sldMasterIdLst>
  <p:notesMasterIdLst>
    <p:notesMasterId r:id="rId32"/>
  </p:notesMasterIdLst>
  <p:handoutMasterIdLst>
    <p:handoutMasterId r:id="rId33"/>
  </p:handoutMasterIdLst>
  <p:sldIdLst>
    <p:sldId id="301" r:id="rId10"/>
    <p:sldId id="328" r:id="rId11"/>
    <p:sldId id="339" r:id="rId12"/>
    <p:sldId id="337" r:id="rId13"/>
    <p:sldId id="333" r:id="rId14"/>
    <p:sldId id="336" r:id="rId15"/>
    <p:sldId id="341" r:id="rId16"/>
    <p:sldId id="335" r:id="rId17"/>
    <p:sldId id="346" r:id="rId18"/>
    <p:sldId id="344" r:id="rId19"/>
    <p:sldId id="347" r:id="rId20"/>
    <p:sldId id="342" r:id="rId21"/>
    <p:sldId id="355" r:id="rId22"/>
    <p:sldId id="354" r:id="rId23"/>
    <p:sldId id="348" r:id="rId24"/>
    <p:sldId id="349" r:id="rId25"/>
    <p:sldId id="351" r:id="rId26"/>
    <p:sldId id="350" r:id="rId27"/>
    <p:sldId id="358" r:id="rId28"/>
    <p:sldId id="357" r:id="rId29"/>
    <p:sldId id="359" r:id="rId30"/>
    <p:sldId id="356" r:id="rId31"/>
  </p:sldIdLst>
  <p:sldSz cx="9906000" cy="6858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3257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75" autoAdjust="0"/>
    <p:restoredTop sz="91233" autoAdjust="0"/>
  </p:normalViewPr>
  <p:slideViewPr>
    <p:cSldViewPr snapToGrid="0">
      <p:cViewPr>
        <p:scale>
          <a:sx n="100" d="100"/>
          <a:sy n="100" d="100"/>
        </p:scale>
        <p:origin x="-1230" y="-300"/>
      </p:cViewPr>
      <p:guideLst>
        <p:guide orient="horz" pos="2160"/>
        <p:guide pos="3120"/>
      </p:guideLst>
    </p:cSldViewPr>
  </p:slideViewPr>
  <p:outlineViewPr>
    <p:cViewPr>
      <p:scale>
        <a:sx n="33" d="100"/>
        <a:sy n="33" d="100"/>
      </p:scale>
      <p:origin x="0" y="36222"/>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8" d="100"/>
          <a:sy n="78" d="100"/>
        </p:scale>
        <p:origin x="-3318" y="-108"/>
      </p:cViewPr>
      <p:guideLst>
        <p:guide orient="horz" pos="3127"/>
        <p:guide pos="2141"/>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presProps" Target="presProps.xml"/><Relationship Id="rId7" Type="http://schemas.openxmlformats.org/officeDocument/2006/relationships/slideMaster" Target="slideMasters/slideMaster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customXml" Target="../customXml/item4.xml"/><Relationship Id="rId9" Type="http://schemas.openxmlformats.org/officeDocument/2006/relationships/slideMaster" Target="slideMasters/slideMaster5.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99712B-DAE7-4B75-93CE-E840D6EC1A28}" type="doc">
      <dgm:prSet loTypeId="urn:microsoft.com/office/officeart/2005/8/layout/chevron1" loCatId="process" qsTypeId="urn:microsoft.com/office/officeart/2005/8/quickstyle/simple1" qsCatId="simple" csTypeId="urn:microsoft.com/office/officeart/2005/8/colors/accent1_2" csCatId="accent1" phldr="1"/>
      <dgm:spPr/>
    </dgm:pt>
    <dgm:pt modelId="{28CBAB41-2F75-48B4-8283-BE0B00396982}">
      <dgm:prSet phldrT="[Texte]"/>
      <dgm:spPr/>
      <dgm:t>
        <a:bodyPr/>
        <a:lstStyle/>
        <a:p>
          <a:r>
            <a:rPr lang="fr-FR" dirty="0" smtClean="0"/>
            <a:t>Mars - Avril</a:t>
          </a:r>
          <a:endParaRPr lang="fr-FR" dirty="0"/>
        </a:p>
      </dgm:t>
    </dgm:pt>
    <dgm:pt modelId="{EA46F3DA-6CF1-43B8-8C42-4A5A18350934}" type="parTrans" cxnId="{22282B0C-457A-43AD-8092-45F849DF7EA8}">
      <dgm:prSet/>
      <dgm:spPr/>
      <dgm:t>
        <a:bodyPr/>
        <a:lstStyle/>
        <a:p>
          <a:endParaRPr lang="fr-FR"/>
        </a:p>
      </dgm:t>
    </dgm:pt>
    <dgm:pt modelId="{6BC0ACC8-D779-41EA-802D-5121172AB13A}" type="sibTrans" cxnId="{22282B0C-457A-43AD-8092-45F849DF7EA8}">
      <dgm:prSet/>
      <dgm:spPr/>
      <dgm:t>
        <a:bodyPr/>
        <a:lstStyle/>
        <a:p>
          <a:endParaRPr lang="fr-FR"/>
        </a:p>
      </dgm:t>
    </dgm:pt>
    <dgm:pt modelId="{B05A4648-AB92-4607-B9CB-DDA4B5AF510E}">
      <dgm:prSet phldrT="[Texte]"/>
      <dgm:spPr/>
      <dgm:t>
        <a:bodyPr/>
        <a:lstStyle/>
        <a:p>
          <a:r>
            <a:rPr lang="fr-FR" dirty="0" smtClean="0"/>
            <a:t>Mai</a:t>
          </a:r>
          <a:endParaRPr lang="fr-FR" dirty="0"/>
        </a:p>
      </dgm:t>
    </dgm:pt>
    <dgm:pt modelId="{4F1690EA-7E1C-401B-B136-1F836DCC67D1}" type="parTrans" cxnId="{098C0330-6F07-4164-B8C8-C6D9E466DCED}">
      <dgm:prSet/>
      <dgm:spPr/>
      <dgm:t>
        <a:bodyPr/>
        <a:lstStyle/>
        <a:p>
          <a:endParaRPr lang="fr-FR"/>
        </a:p>
      </dgm:t>
    </dgm:pt>
    <dgm:pt modelId="{C31D55E6-F054-4929-A9E0-939741D1EA3E}" type="sibTrans" cxnId="{098C0330-6F07-4164-B8C8-C6D9E466DCED}">
      <dgm:prSet/>
      <dgm:spPr/>
      <dgm:t>
        <a:bodyPr/>
        <a:lstStyle/>
        <a:p>
          <a:endParaRPr lang="fr-FR"/>
        </a:p>
      </dgm:t>
    </dgm:pt>
    <dgm:pt modelId="{CFB34FD9-B7FA-4127-BB57-516A407DEF56}">
      <dgm:prSet phldrT="[Texte]"/>
      <dgm:spPr/>
      <dgm:t>
        <a:bodyPr/>
        <a:lstStyle/>
        <a:p>
          <a:r>
            <a:rPr lang="fr-FR" dirty="0" smtClean="0"/>
            <a:t>Juin</a:t>
          </a:r>
          <a:endParaRPr lang="fr-FR" dirty="0"/>
        </a:p>
      </dgm:t>
    </dgm:pt>
    <dgm:pt modelId="{E2A7B11F-9D97-4B05-A848-8244B940AC81}" type="parTrans" cxnId="{A5456618-67E8-4019-9C1F-B723741E5E17}">
      <dgm:prSet/>
      <dgm:spPr/>
      <dgm:t>
        <a:bodyPr/>
        <a:lstStyle/>
        <a:p>
          <a:endParaRPr lang="fr-FR"/>
        </a:p>
      </dgm:t>
    </dgm:pt>
    <dgm:pt modelId="{862FE42A-9C97-4FB6-8ADF-E05075FD22D9}" type="sibTrans" cxnId="{A5456618-67E8-4019-9C1F-B723741E5E17}">
      <dgm:prSet/>
      <dgm:spPr/>
      <dgm:t>
        <a:bodyPr/>
        <a:lstStyle/>
        <a:p>
          <a:endParaRPr lang="fr-FR"/>
        </a:p>
      </dgm:t>
    </dgm:pt>
    <dgm:pt modelId="{F248DA78-02B0-4A22-99A3-9832B7786984}">
      <dgm:prSet phldrT="[Texte]"/>
      <dgm:spPr/>
      <dgm:t>
        <a:bodyPr/>
        <a:lstStyle/>
        <a:p>
          <a:r>
            <a:rPr lang="fr-FR" dirty="0" smtClean="0"/>
            <a:t>Juillet - Août</a:t>
          </a:r>
          <a:endParaRPr lang="fr-FR" dirty="0"/>
        </a:p>
      </dgm:t>
    </dgm:pt>
    <dgm:pt modelId="{E1B12FDD-D803-4AE0-9BD3-156E6BDDF477}" type="parTrans" cxnId="{FDEB5455-0741-4470-BCAD-43163B5C85E6}">
      <dgm:prSet/>
      <dgm:spPr/>
      <dgm:t>
        <a:bodyPr/>
        <a:lstStyle/>
        <a:p>
          <a:endParaRPr lang="fr-FR"/>
        </a:p>
      </dgm:t>
    </dgm:pt>
    <dgm:pt modelId="{E689722D-FAF9-41E9-AA49-A33A18F29012}" type="sibTrans" cxnId="{FDEB5455-0741-4470-BCAD-43163B5C85E6}">
      <dgm:prSet/>
      <dgm:spPr/>
      <dgm:t>
        <a:bodyPr/>
        <a:lstStyle/>
        <a:p>
          <a:endParaRPr lang="fr-FR"/>
        </a:p>
      </dgm:t>
    </dgm:pt>
    <dgm:pt modelId="{E79C5711-A097-4259-B898-1807E8DB9154}">
      <dgm:prSet/>
      <dgm:spPr/>
      <dgm:t>
        <a:bodyPr/>
        <a:lstStyle/>
        <a:p>
          <a:r>
            <a:rPr lang="fr-FR" dirty="0" smtClean="0"/>
            <a:t>Septembre</a:t>
          </a:r>
          <a:endParaRPr lang="fr-FR" dirty="0"/>
        </a:p>
      </dgm:t>
    </dgm:pt>
    <dgm:pt modelId="{3ED6305F-FA32-4FA1-84D7-50FAB40E387D}" type="parTrans" cxnId="{469CB2BB-F8C4-4D3F-9076-A7ADB2122541}">
      <dgm:prSet/>
      <dgm:spPr/>
      <dgm:t>
        <a:bodyPr/>
        <a:lstStyle/>
        <a:p>
          <a:endParaRPr lang="fr-FR"/>
        </a:p>
      </dgm:t>
    </dgm:pt>
    <dgm:pt modelId="{2B47DB87-A1CB-4C1B-B3D4-38E5F5BB92A0}" type="sibTrans" cxnId="{469CB2BB-F8C4-4D3F-9076-A7ADB2122541}">
      <dgm:prSet/>
      <dgm:spPr/>
      <dgm:t>
        <a:bodyPr/>
        <a:lstStyle/>
        <a:p>
          <a:endParaRPr lang="fr-FR"/>
        </a:p>
      </dgm:t>
    </dgm:pt>
    <dgm:pt modelId="{93DA22CC-7102-4600-B9E4-E96F82ECF057}">
      <dgm:prSet/>
      <dgm:spPr/>
      <dgm:t>
        <a:bodyPr/>
        <a:lstStyle/>
        <a:p>
          <a:r>
            <a:rPr lang="fr-FR" dirty="0" smtClean="0"/>
            <a:t>Octobre</a:t>
          </a:r>
          <a:endParaRPr lang="fr-FR" dirty="0"/>
        </a:p>
      </dgm:t>
    </dgm:pt>
    <dgm:pt modelId="{A294783C-088B-4F76-AA20-908BA6B953DB}" type="parTrans" cxnId="{A2F26B6A-7538-415D-8EF8-FD7A3C65BB89}">
      <dgm:prSet/>
      <dgm:spPr/>
      <dgm:t>
        <a:bodyPr/>
        <a:lstStyle/>
        <a:p>
          <a:endParaRPr lang="fr-FR"/>
        </a:p>
      </dgm:t>
    </dgm:pt>
    <dgm:pt modelId="{840F2BC7-34A7-43F9-A103-EED04B163D17}" type="sibTrans" cxnId="{A2F26B6A-7538-415D-8EF8-FD7A3C65BB89}">
      <dgm:prSet/>
      <dgm:spPr/>
      <dgm:t>
        <a:bodyPr/>
        <a:lstStyle/>
        <a:p>
          <a:endParaRPr lang="fr-FR"/>
        </a:p>
      </dgm:t>
    </dgm:pt>
    <dgm:pt modelId="{6BE31E01-5329-49CB-A3EF-691D83D29AB9}" type="pres">
      <dgm:prSet presAssocID="{DD99712B-DAE7-4B75-93CE-E840D6EC1A28}" presName="Name0" presStyleCnt="0">
        <dgm:presLayoutVars>
          <dgm:dir/>
          <dgm:animLvl val="lvl"/>
          <dgm:resizeHandles val="exact"/>
        </dgm:presLayoutVars>
      </dgm:prSet>
      <dgm:spPr/>
    </dgm:pt>
    <dgm:pt modelId="{05227F38-2F5A-4D73-B0A9-25E432E71B0E}" type="pres">
      <dgm:prSet presAssocID="{28CBAB41-2F75-48B4-8283-BE0B00396982}" presName="parTxOnly" presStyleLbl="node1" presStyleIdx="0" presStyleCnt="6">
        <dgm:presLayoutVars>
          <dgm:chMax val="0"/>
          <dgm:chPref val="0"/>
          <dgm:bulletEnabled val="1"/>
        </dgm:presLayoutVars>
      </dgm:prSet>
      <dgm:spPr/>
      <dgm:t>
        <a:bodyPr/>
        <a:lstStyle/>
        <a:p>
          <a:endParaRPr lang="fr-FR"/>
        </a:p>
      </dgm:t>
    </dgm:pt>
    <dgm:pt modelId="{4140AF7E-EBDA-455E-A91B-6711C34E7C34}" type="pres">
      <dgm:prSet presAssocID="{6BC0ACC8-D779-41EA-802D-5121172AB13A}" presName="parTxOnlySpace" presStyleCnt="0"/>
      <dgm:spPr/>
    </dgm:pt>
    <dgm:pt modelId="{0547A41D-C61A-49FA-97DA-C1BA641BF8B6}" type="pres">
      <dgm:prSet presAssocID="{B05A4648-AB92-4607-B9CB-DDA4B5AF510E}" presName="parTxOnly" presStyleLbl="node1" presStyleIdx="1" presStyleCnt="6">
        <dgm:presLayoutVars>
          <dgm:chMax val="0"/>
          <dgm:chPref val="0"/>
          <dgm:bulletEnabled val="1"/>
        </dgm:presLayoutVars>
      </dgm:prSet>
      <dgm:spPr/>
      <dgm:t>
        <a:bodyPr/>
        <a:lstStyle/>
        <a:p>
          <a:endParaRPr lang="fr-FR"/>
        </a:p>
      </dgm:t>
    </dgm:pt>
    <dgm:pt modelId="{C86E7821-7F5C-42A1-B04B-AA72D69DBDF6}" type="pres">
      <dgm:prSet presAssocID="{C31D55E6-F054-4929-A9E0-939741D1EA3E}" presName="parTxOnlySpace" presStyleCnt="0"/>
      <dgm:spPr/>
    </dgm:pt>
    <dgm:pt modelId="{F2E7D56C-1666-40B1-BB4C-FCCE18207EF6}" type="pres">
      <dgm:prSet presAssocID="{CFB34FD9-B7FA-4127-BB57-516A407DEF56}" presName="parTxOnly" presStyleLbl="node1" presStyleIdx="2" presStyleCnt="6">
        <dgm:presLayoutVars>
          <dgm:chMax val="0"/>
          <dgm:chPref val="0"/>
          <dgm:bulletEnabled val="1"/>
        </dgm:presLayoutVars>
      </dgm:prSet>
      <dgm:spPr/>
      <dgm:t>
        <a:bodyPr/>
        <a:lstStyle/>
        <a:p>
          <a:endParaRPr lang="fr-FR"/>
        </a:p>
      </dgm:t>
    </dgm:pt>
    <dgm:pt modelId="{E6475440-C734-4274-861D-17CBD283CAC6}" type="pres">
      <dgm:prSet presAssocID="{862FE42A-9C97-4FB6-8ADF-E05075FD22D9}" presName="parTxOnlySpace" presStyleCnt="0"/>
      <dgm:spPr/>
    </dgm:pt>
    <dgm:pt modelId="{FE239B9C-177B-4A57-9383-E1A4B9E27796}" type="pres">
      <dgm:prSet presAssocID="{F248DA78-02B0-4A22-99A3-9832B7786984}" presName="parTxOnly" presStyleLbl="node1" presStyleIdx="3" presStyleCnt="6">
        <dgm:presLayoutVars>
          <dgm:chMax val="0"/>
          <dgm:chPref val="0"/>
          <dgm:bulletEnabled val="1"/>
        </dgm:presLayoutVars>
      </dgm:prSet>
      <dgm:spPr/>
      <dgm:t>
        <a:bodyPr/>
        <a:lstStyle/>
        <a:p>
          <a:endParaRPr lang="fr-FR"/>
        </a:p>
      </dgm:t>
    </dgm:pt>
    <dgm:pt modelId="{7607A665-2815-4E7A-8074-BDD009E6A236}" type="pres">
      <dgm:prSet presAssocID="{E689722D-FAF9-41E9-AA49-A33A18F29012}" presName="parTxOnlySpace" presStyleCnt="0"/>
      <dgm:spPr/>
    </dgm:pt>
    <dgm:pt modelId="{E485E50A-3AF2-4EB0-AFE3-7D60C92C3115}" type="pres">
      <dgm:prSet presAssocID="{E79C5711-A097-4259-B898-1807E8DB9154}" presName="parTxOnly" presStyleLbl="node1" presStyleIdx="4" presStyleCnt="6">
        <dgm:presLayoutVars>
          <dgm:chMax val="0"/>
          <dgm:chPref val="0"/>
          <dgm:bulletEnabled val="1"/>
        </dgm:presLayoutVars>
      </dgm:prSet>
      <dgm:spPr/>
      <dgm:t>
        <a:bodyPr/>
        <a:lstStyle/>
        <a:p>
          <a:endParaRPr lang="fr-FR"/>
        </a:p>
      </dgm:t>
    </dgm:pt>
    <dgm:pt modelId="{C0389E6C-0505-4BD1-B855-7872630AADD7}" type="pres">
      <dgm:prSet presAssocID="{2B47DB87-A1CB-4C1B-B3D4-38E5F5BB92A0}" presName="parTxOnlySpace" presStyleCnt="0"/>
      <dgm:spPr/>
    </dgm:pt>
    <dgm:pt modelId="{A9DFD0B8-5AD9-44AC-8339-EDDD5C8D5335}" type="pres">
      <dgm:prSet presAssocID="{93DA22CC-7102-4600-B9E4-E96F82ECF057}" presName="parTxOnly" presStyleLbl="node1" presStyleIdx="5" presStyleCnt="6">
        <dgm:presLayoutVars>
          <dgm:chMax val="0"/>
          <dgm:chPref val="0"/>
          <dgm:bulletEnabled val="1"/>
        </dgm:presLayoutVars>
      </dgm:prSet>
      <dgm:spPr/>
      <dgm:t>
        <a:bodyPr/>
        <a:lstStyle/>
        <a:p>
          <a:endParaRPr lang="fr-FR"/>
        </a:p>
      </dgm:t>
    </dgm:pt>
  </dgm:ptLst>
  <dgm:cxnLst>
    <dgm:cxn modelId="{A5456618-67E8-4019-9C1F-B723741E5E17}" srcId="{DD99712B-DAE7-4B75-93CE-E840D6EC1A28}" destId="{CFB34FD9-B7FA-4127-BB57-516A407DEF56}" srcOrd="2" destOrd="0" parTransId="{E2A7B11F-9D97-4B05-A848-8244B940AC81}" sibTransId="{862FE42A-9C97-4FB6-8ADF-E05075FD22D9}"/>
    <dgm:cxn modelId="{A2F26B6A-7538-415D-8EF8-FD7A3C65BB89}" srcId="{DD99712B-DAE7-4B75-93CE-E840D6EC1A28}" destId="{93DA22CC-7102-4600-B9E4-E96F82ECF057}" srcOrd="5" destOrd="0" parTransId="{A294783C-088B-4F76-AA20-908BA6B953DB}" sibTransId="{840F2BC7-34A7-43F9-A103-EED04B163D17}"/>
    <dgm:cxn modelId="{FDEB5455-0741-4470-BCAD-43163B5C85E6}" srcId="{DD99712B-DAE7-4B75-93CE-E840D6EC1A28}" destId="{F248DA78-02B0-4A22-99A3-9832B7786984}" srcOrd="3" destOrd="0" parTransId="{E1B12FDD-D803-4AE0-9BD3-156E6BDDF477}" sibTransId="{E689722D-FAF9-41E9-AA49-A33A18F29012}"/>
    <dgm:cxn modelId="{E1E8F7BD-A0BA-478A-B939-9CD212DC1F30}" type="presOf" srcId="{E79C5711-A097-4259-B898-1807E8DB9154}" destId="{E485E50A-3AF2-4EB0-AFE3-7D60C92C3115}" srcOrd="0" destOrd="0" presId="urn:microsoft.com/office/officeart/2005/8/layout/chevron1"/>
    <dgm:cxn modelId="{283D9336-92EF-4E46-BF68-2B1B806F2D16}" type="presOf" srcId="{28CBAB41-2F75-48B4-8283-BE0B00396982}" destId="{05227F38-2F5A-4D73-B0A9-25E432E71B0E}" srcOrd="0" destOrd="0" presId="urn:microsoft.com/office/officeart/2005/8/layout/chevron1"/>
    <dgm:cxn modelId="{CEF1CD3A-16C4-4B2E-8703-4FF0FF00F5C5}" type="presOf" srcId="{F248DA78-02B0-4A22-99A3-9832B7786984}" destId="{FE239B9C-177B-4A57-9383-E1A4B9E27796}" srcOrd="0" destOrd="0" presId="urn:microsoft.com/office/officeart/2005/8/layout/chevron1"/>
    <dgm:cxn modelId="{22282B0C-457A-43AD-8092-45F849DF7EA8}" srcId="{DD99712B-DAE7-4B75-93CE-E840D6EC1A28}" destId="{28CBAB41-2F75-48B4-8283-BE0B00396982}" srcOrd="0" destOrd="0" parTransId="{EA46F3DA-6CF1-43B8-8C42-4A5A18350934}" sibTransId="{6BC0ACC8-D779-41EA-802D-5121172AB13A}"/>
    <dgm:cxn modelId="{7BEB7C5A-5746-4F84-B176-3078B7A85D3B}" type="presOf" srcId="{CFB34FD9-B7FA-4127-BB57-516A407DEF56}" destId="{F2E7D56C-1666-40B1-BB4C-FCCE18207EF6}" srcOrd="0" destOrd="0" presId="urn:microsoft.com/office/officeart/2005/8/layout/chevron1"/>
    <dgm:cxn modelId="{A057A0FA-CD41-408C-BD59-EC8CD3CAEB12}" type="presOf" srcId="{DD99712B-DAE7-4B75-93CE-E840D6EC1A28}" destId="{6BE31E01-5329-49CB-A3EF-691D83D29AB9}" srcOrd="0" destOrd="0" presId="urn:microsoft.com/office/officeart/2005/8/layout/chevron1"/>
    <dgm:cxn modelId="{469CB2BB-F8C4-4D3F-9076-A7ADB2122541}" srcId="{DD99712B-DAE7-4B75-93CE-E840D6EC1A28}" destId="{E79C5711-A097-4259-B898-1807E8DB9154}" srcOrd="4" destOrd="0" parTransId="{3ED6305F-FA32-4FA1-84D7-50FAB40E387D}" sibTransId="{2B47DB87-A1CB-4C1B-B3D4-38E5F5BB92A0}"/>
    <dgm:cxn modelId="{098C0330-6F07-4164-B8C8-C6D9E466DCED}" srcId="{DD99712B-DAE7-4B75-93CE-E840D6EC1A28}" destId="{B05A4648-AB92-4607-B9CB-DDA4B5AF510E}" srcOrd="1" destOrd="0" parTransId="{4F1690EA-7E1C-401B-B136-1F836DCC67D1}" sibTransId="{C31D55E6-F054-4929-A9E0-939741D1EA3E}"/>
    <dgm:cxn modelId="{4618911C-3C97-4C84-BCD3-46C350BB4CFD}" type="presOf" srcId="{B05A4648-AB92-4607-B9CB-DDA4B5AF510E}" destId="{0547A41D-C61A-49FA-97DA-C1BA641BF8B6}" srcOrd="0" destOrd="0" presId="urn:microsoft.com/office/officeart/2005/8/layout/chevron1"/>
    <dgm:cxn modelId="{16599407-C9DB-4674-B9D8-500677DBE585}" type="presOf" srcId="{93DA22CC-7102-4600-B9E4-E96F82ECF057}" destId="{A9DFD0B8-5AD9-44AC-8339-EDDD5C8D5335}" srcOrd="0" destOrd="0" presId="urn:microsoft.com/office/officeart/2005/8/layout/chevron1"/>
    <dgm:cxn modelId="{5B9C6C56-CD58-4F6B-A7FA-25D329484BCD}" type="presParOf" srcId="{6BE31E01-5329-49CB-A3EF-691D83D29AB9}" destId="{05227F38-2F5A-4D73-B0A9-25E432E71B0E}" srcOrd="0" destOrd="0" presId="urn:microsoft.com/office/officeart/2005/8/layout/chevron1"/>
    <dgm:cxn modelId="{B28F7DB3-6743-42DA-8679-D65AD5D93696}" type="presParOf" srcId="{6BE31E01-5329-49CB-A3EF-691D83D29AB9}" destId="{4140AF7E-EBDA-455E-A91B-6711C34E7C34}" srcOrd="1" destOrd="0" presId="urn:microsoft.com/office/officeart/2005/8/layout/chevron1"/>
    <dgm:cxn modelId="{12566F1B-007F-465A-B4CC-8AB53746F91E}" type="presParOf" srcId="{6BE31E01-5329-49CB-A3EF-691D83D29AB9}" destId="{0547A41D-C61A-49FA-97DA-C1BA641BF8B6}" srcOrd="2" destOrd="0" presId="urn:microsoft.com/office/officeart/2005/8/layout/chevron1"/>
    <dgm:cxn modelId="{0DF523B5-8922-4EE2-A8DF-BB1381FED2E5}" type="presParOf" srcId="{6BE31E01-5329-49CB-A3EF-691D83D29AB9}" destId="{C86E7821-7F5C-42A1-B04B-AA72D69DBDF6}" srcOrd="3" destOrd="0" presId="urn:microsoft.com/office/officeart/2005/8/layout/chevron1"/>
    <dgm:cxn modelId="{EE643FAA-B239-4EA6-97DB-60F2DE8FE0B9}" type="presParOf" srcId="{6BE31E01-5329-49CB-A3EF-691D83D29AB9}" destId="{F2E7D56C-1666-40B1-BB4C-FCCE18207EF6}" srcOrd="4" destOrd="0" presId="urn:microsoft.com/office/officeart/2005/8/layout/chevron1"/>
    <dgm:cxn modelId="{285759CF-D7BD-4F9D-85F5-4D76B050633F}" type="presParOf" srcId="{6BE31E01-5329-49CB-A3EF-691D83D29AB9}" destId="{E6475440-C734-4274-861D-17CBD283CAC6}" srcOrd="5" destOrd="0" presId="urn:microsoft.com/office/officeart/2005/8/layout/chevron1"/>
    <dgm:cxn modelId="{EFA60A9B-E9FD-4F87-BB53-1A42B91FC1B8}" type="presParOf" srcId="{6BE31E01-5329-49CB-A3EF-691D83D29AB9}" destId="{FE239B9C-177B-4A57-9383-E1A4B9E27796}" srcOrd="6" destOrd="0" presId="urn:microsoft.com/office/officeart/2005/8/layout/chevron1"/>
    <dgm:cxn modelId="{A72CE3BF-3689-4B1C-A620-0A1214060E06}" type="presParOf" srcId="{6BE31E01-5329-49CB-A3EF-691D83D29AB9}" destId="{7607A665-2815-4E7A-8074-BDD009E6A236}" srcOrd="7" destOrd="0" presId="urn:microsoft.com/office/officeart/2005/8/layout/chevron1"/>
    <dgm:cxn modelId="{4E58A723-9D97-4062-AE6A-851513555669}" type="presParOf" srcId="{6BE31E01-5329-49CB-A3EF-691D83D29AB9}" destId="{E485E50A-3AF2-4EB0-AFE3-7D60C92C3115}" srcOrd="8" destOrd="0" presId="urn:microsoft.com/office/officeart/2005/8/layout/chevron1"/>
    <dgm:cxn modelId="{AF1C7E98-8AB2-4158-83E6-BBB592DA5B51}" type="presParOf" srcId="{6BE31E01-5329-49CB-A3EF-691D83D29AB9}" destId="{C0389E6C-0505-4BD1-B855-7872630AADD7}" srcOrd="9" destOrd="0" presId="urn:microsoft.com/office/officeart/2005/8/layout/chevron1"/>
    <dgm:cxn modelId="{67C38FD6-2290-4DEE-AFF1-E810553B66F7}" type="presParOf" srcId="{6BE31E01-5329-49CB-A3EF-691D83D29AB9}" destId="{A9DFD0B8-5AD9-44AC-8339-EDDD5C8D5335}" srcOrd="10" destOrd="0" presId="urn:microsoft.com/office/officeart/2005/8/layout/chevro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5227F38-2F5A-4D73-B0A9-25E432E71B0E}">
      <dsp:nvSpPr>
        <dsp:cNvPr id="0" name=""/>
        <dsp:cNvSpPr/>
      </dsp:nvSpPr>
      <dsp:spPr>
        <a:xfrm>
          <a:off x="4455" y="0"/>
          <a:ext cx="1657531" cy="48392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kern="1200" dirty="0" smtClean="0"/>
            <a:t>Mars - Avril</a:t>
          </a:r>
          <a:endParaRPr lang="fr-FR" sz="1600" kern="1200" dirty="0"/>
        </a:p>
      </dsp:txBody>
      <dsp:txXfrm>
        <a:off x="4455" y="0"/>
        <a:ext cx="1657531" cy="483924"/>
      </dsp:txXfrm>
    </dsp:sp>
    <dsp:sp modelId="{0547A41D-C61A-49FA-97DA-C1BA641BF8B6}">
      <dsp:nvSpPr>
        <dsp:cNvPr id="0" name=""/>
        <dsp:cNvSpPr/>
      </dsp:nvSpPr>
      <dsp:spPr>
        <a:xfrm>
          <a:off x="1496234" y="0"/>
          <a:ext cx="1657531" cy="48392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kern="1200" dirty="0" smtClean="0"/>
            <a:t>Mai</a:t>
          </a:r>
          <a:endParaRPr lang="fr-FR" sz="1600" kern="1200" dirty="0"/>
        </a:p>
      </dsp:txBody>
      <dsp:txXfrm>
        <a:off x="1496234" y="0"/>
        <a:ext cx="1657531" cy="483924"/>
      </dsp:txXfrm>
    </dsp:sp>
    <dsp:sp modelId="{F2E7D56C-1666-40B1-BB4C-FCCE18207EF6}">
      <dsp:nvSpPr>
        <dsp:cNvPr id="0" name=""/>
        <dsp:cNvSpPr/>
      </dsp:nvSpPr>
      <dsp:spPr>
        <a:xfrm>
          <a:off x="2988012" y="0"/>
          <a:ext cx="1657531" cy="48392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kern="1200" dirty="0" smtClean="0"/>
            <a:t>Juin</a:t>
          </a:r>
          <a:endParaRPr lang="fr-FR" sz="1600" kern="1200" dirty="0"/>
        </a:p>
      </dsp:txBody>
      <dsp:txXfrm>
        <a:off x="2988012" y="0"/>
        <a:ext cx="1657531" cy="483924"/>
      </dsp:txXfrm>
    </dsp:sp>
    <dsp:sp modelId="{FE239B9C-177B-4A57-9383-E1A4B9E27796}">
      <dsp:nvSpPr>
        <dsp:cNvPr id="0" name=""/>
        <dsp:cNvSpPr/>
      </dsp:nvSpPr>
      <dsp:spPr>
        <a:xfrm>
          <a:off x="4479791" y="0"/>
          <a:ext cx="1657531" cy="48392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kern="1200" dirty="0" smtClean="0"/>
            <a:t>Juillet - Août</a:t>
          </a:r>
          <a:endParaRPr lang="fr-FR" sz="1600" kern="1200" dirty="0"/>
        </a:p>
      </dsp:txBody>
      <dsp:txXfrm>
        <a:off x="4479791" y="0"/>
        <a:ext cx="1657531" cy="483924"/>
      </dsp:txXfrm>
    </dsp:sp>
    <dsp:sp modelId="{E485E50A-3AF2-4EB0-AFE3-7D60C92C3115}">
      <dsp:nvSpPr>
        <dsp:cNvPr id="0" name=""/>
        <dsp:cNvSpPr/>
      </dsp:nvSpPr>
      <dsp:spPr>
        <a:xfrm>
          <a:off x="5971569" y="0"/>
          <a:ext cx="1657531" cy="48392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kern="1200" dirty="0" smtClean="0"/>
            <a:t>Septembre</a:t>
          </a:r>
          <a:endParaRPr lang="fr-FR" sz="1600" kern="1200" dirty="0"/>
        </a:p>
      </dsp:txBody>
      <dsp:txXfrm>
        <a:off x="5971569" y="0"/>
        <a:ext cx="1657531" cy="483924"/>
      </dsp:txXfrm>
    </dsp:sp>
    <dsp:sp modelId="{A9DFD0B8-5AD9-44AC-8339-EDDD5C8D5335}">
      <dsp:nvSpPr>
        <dsp:cNvPr id="0" name=""/>
        <dsp:cNvSpPr/>
      </dsp:nvSpPr>
      <dsp:spPr>
        <a:xfrm>
          <a:off x="7463348" y="0"/>
          <a:ext cx="1657531" cy="48392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kern="1200" dirty="0" smtClean="0"/>
            <a:t>Octobre</a:t>
          </a:r>
          <a:endParaRPr lang="fr-FR" sz="1600" kern="1200" dirty="0"/>
        </a:p>
      </dsp:txBody>
      <dsp:txXfrm>
        <a:off x="7463348" y="0"/>
        <a:ext cx="1657531" cy="483924"/>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D21564AA-27E6-4703-85CA-F6AA4E443820}" type="datetimeFigureOut">
              <a:rPr lang="fr-FR" smtClean="0"/>
              <a:pPr/>
              <a:t>17/07/2014</a:t>
            </a:fld>
            <a:endParaRPr lang="fr-FR" dirty="0"/>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r>
              <a:rPr lang="fr-FR" dirty="0" smtClean="0"/>
              <a:t>&lt;#&gt;/54</a:t>
            </a:r>
            <a:endParaRPr lang="fr-FR" dirty="0"/>
          </a:p>
        </p:txBody>
      </p:sp>
    </p:spTree>
    <p:extLst>
      <p:ext uri="{BB962C8B-B14F-4D97-AF65-F5344CB8AC3E}">
        <p14:creationId xmlns:p14="http://schemas.microsoft.com/office/powerpoint/2010/main" xmlns="" val="25656685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5AA7828-1A0B-4960-89C5-CF4D81585061}" type="datetimeFigureOut">
              <a:rPr lang="fr-FR" smtClean="0"/>
              <a:pPr/>
              <a:t>17/07/2014</a:t>
            </a:fld>
            <a:endParaRPr lang="fr-FR" dirty="0"/>
          </a:p>
        </p:txBody>
      </p:sp>
      <p:sp>
        <p:nvSpPr>
          <p:cNvPr id="4" name="Espace réservé de l'image des diapositives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5346B51-A653-4570-A05C-EA64E8A8BECC}" type="slidenum">
              <a:rPr lang="fr-FR" smtClean="0"/>
              <a:pPr/>
              <a:t>‹N°›</a:t>
            </a:fld>
            <a:endParaRPr lang="fr-FR" dirty="0"/>
          </a:p>
        </p:txBody>
      </p:sp>
    </p:spTree>
    <p:extLst>
      <p:ext uri="{BB962C8B-B14F-4D97-AF65-F5344CB8AC3E}">
        <p14:creationId xmlns:p14="http://schemas.microsoft.com/office/powerpoint/2010/main" xmlns="" val="43926911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20000"/>
          </a:bodyPr>
          <a:lstStyle/>
          <a:p>
            <a:pPr marL="408853" indent="-246191">
              <a:defRPr/>
            </a:pPr>
            <a:r>
              <a:rPr lang="fr-FR" sz="1800" b="1" dirty="0">
                <a:solidFill>
                  <a:srgbClr val="002060"/>
                </a:solidFill>
              </a:rPr>
              <a:t>Une démarche :</a:t>
            </a:r>
          </a:p>
          <a:p>
            <a:pPr marL="408853" indent="-246191">
              <a:spcBef>
                <a:spcPts val="554"/>
              </a:spcBef>
              <a:buFont typeface="Arial" pitchFamily="34" charset="0"/>
              <a:buChar char="•"/>
              <a:defRPr/>
            </a:pPr>
            <a:r>
              <a:rPr lang="fr-FR" sz="1800" dirty="0">
                <a:solidFill>
                  <a:srgbClr val="002060"/>
                </a:solidFill>
              </a:rPr>
              <a:t>Construire le Plan d’actions de l’INCa de façon intégrée</a:t>
            </a:r>
          </a:p>
          <a:p>
            <a:pPr marL="408853" indent="-246191">
              <a:spcBef>
                <a:spcPts val="554"/>
              </a:spcBef>
              <a:buFont typeface="Arial" pitchFamily="34" charset="0"/>
              <a:buChar char="•"/>
              <a:defRPr/>
            </a:pPr>
            <a:r>
              <a:rPr lang="fr-FR" sz="1800" dirty="0">
                <a:solidFill>
                  <a:srgbClr val="002060"/>
                </a:solidFill>
              </a:rPr>
              <a:t>Suivre la mise en œuvre de nos actions, anticiper les besoins</a:t>
            </a:r>
          </a:p>
          <a:p>
            <a:pPr marL="408853" lvl="1" indent="-246191">
              <a:spcBef>
                <a:spcPts val="554"/>
              </a:spcBef>
              <a:buFont typeface="Arial" pitchFamily="34" charset="0"/>
              <a:buChar char="•"/>
              <a:defRPr/>
            </a:pPr>
            <a:r>
              <a:rPr lang="fr-FR" sz="1800" dirty="0">
                <a:solidFill>
                  <a:srgbClr val="002060"/>
                </a:solidFill>
              </a:rPr>
              <a:t>Piloter et suivre des thématiques transversales (ex : inégalités ; cancer du sein ; médecins généralistes…)</a:t>
            </a:r>
          </a:p>
          <a:p>
            <a:pPr marL="408853" indent="-246191">
              <a:spcBef>
                <a:spcPts val="554"/>
              </a:spcBef>
              <a:buFont typeface="Arial" pitchFamily="34" charset="0"/>
              <a:buChar char="•"/>
              <a:defRPr/>
            </a:pPr>
            <a:r>
              <a:rPr lang="fr-FR" sz="1800" dirty="0">
                <a:solidFill>
                  <a:srgbClr val="002060"/>
                </a:solidFill>
              </a:rPr>
              <a:t>Coordonner nos actions avec les partenaires </a:t>
            </a:r>
          </a:p>
          <a:p>
            <a:pPr marL="408853" indent="-246191">
              <a:spcBef>
                <a:spcPts val="554"/>
              </a:spcBef>
              <a:buFont typeface="Arial" pitchFamily="34" charset="0"/>
              <a:buChar char="•"/>
              <a:defRPr/>
            </a:pPr>
            <a:r>
              <a:rPr lang="fr-FR" sz="1800" dirty="0">
                <a:solidFill>
                  <a:srgbClr val="002060"/>
                </a:solidFill>
              </a:rPr>
              <a:t>Rendre compte de notre action, selon les besoins : </a:t>
            </a:r>
          </a:p>
          <a:p>
            <a:pPr marL="778139" lvl="1" indent="-246191">
              <a:spcBef>
                <a:spcPts val="369"/>
              </a:spcBef>
              <a:defRPr/>
            </a:pPr>
            <a:r>
              <a:rPr lang="fr-FR" sz="1800" dirty="0"/>
              <a:t>- Suivi du Contrat d’objectifs et de performance (COP), du Projet d’établissement </a:t>
            </a:r>
          </a:p>
          <a:p>
            <a:pPr marL="665301" lvl="1" indent="-133354">
              <a:spcBef>
                <a:spcPts val="369"/>
              </a:spcBef>
              <a:buFontTx/>
              <a:buChar char="-"/>
              <a:defRPr/>
            </a:pPr>
            <a:r>
              <a:rPr lang="fr-FR" sz="1800" dirty="0"/>
              <a:t>Préparation du Rapport d’activité</a:t>
            </a:r>
          </a:p>
          <a:p>
            <a:pPr marL="665301" lvl="1" indent="-133354">
              <a:spcBef>
                <a:spcPts val="369"/>
              </a:spcBef>
              <a:buFontTx/>
              <a:buChar char="-"/>
              <a:defRPr/>
            </a:pPr>
            <a:r>
              <a:rPr lang="fr-FR" sz="1800" dirty="0"/>
              <a:t>Réponses à des demandes externes (cabinets, tutelles, corps de contrôle…)</a:t>
            </a:r>
          </a:p>
          <a:p>
            <a:pPr marL="778139" lvl="1" indent="-246191">
              <a:spcBef>
                <a:spcPts val="369"/>
              </a:spcBef>
              <a:defRPr/>
            </a:pPr>
            <a:r>
              <a:rPr lang="fr-FR" sz="1800" dirty="0"/>
              <a:t>- Suivi du Plan cancer 3</a:t>
            </a:r>
          </a:p>
          <a:p>
            <a:endParaRPr lang="fr-FR" dirty="0"/>
          </a:p>
        </p:txBody>
      </p:sp>
      <p:sp>
        <p:nvSpPr>
          <p:cNvPr id="4" name="Espace réservé du numéro de diapositive 3"/>
          <p:cNvSpPr>
            <a:spLocks noGrp="1"/>
          </p:cNvSpPr>
          <p:nvPr>
            <p:ph type="sldNum" sz="quarter" idx="10"/>
          </p:nvPr>
        </p:nvSpPr>
        <p:spPr/>
        <p:txBody>
          <a:bodyPr/>
          <a:lstStyle/>
          <a:p>
            <a:pPr>
              <a:defRPr/>
            </a:pPr>
            <a:fld id="{75BAC4C3-FBD7-422C-8CBB-A5338D49ED66}" type="slidenum">
              <a:rPr lang="fr-FR" smtClean="0"/>
              <a:pPr>
                <a:defRPr/>
              </a:pPr>
              <a:t>2</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20000"/>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75BAC4C3-FBD7-422C-8CBB-A5338D49ED66}" type="slidenum">
              <a:rPr lang="fr-FR" smtClean="0"/>
              <a:pPr>
                <a:defRPr/>
              </a:pPr>
              <a:t>6</a:t>
            </a:fld>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20000"/>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75BAC4C3-FBD7-422C-8CBB-A5338D49ED66}" type="slidenum">
              <a:rPr lang="fr-FR" smtClean="0"/>
              <a:pPr>
                <a:defRPr/>
              </a:pPr>
              <a:t>9</a:t>
            </a:fld>
            <a:endParaRPr lang="fr-F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70000" lnSpcReduction="20000"/>
          </a:bodyPr>
          <a:lstStyle/>
          <a:p>
            <a:pPr marL="408853" indent="-246191">
              <a:spcBef>
                <a:spcPts val="554"/>
              </a:spcBef>
              <a:buFont typeface="Arial" pitchFamily="34" charset="0"/>
              <a:buNone/>
              <a:defRPr/>
            </a:pPr>
            <a:endParaRPr lang="fr-FR" sz="1800" dirty="0" smtClean="0">
              <a:solidFill>
                <a:srgbClr val="002060"/>
              </a:solidFill>
            </a:endParaRPr>
          </a:p>
        </p:txBody>
      </p:sp>
      <p:sp>
        <p:nvSpPr>
          <p:cNvPr id="4" name="Espace réservé du numéro de diapositive 3"/>
          <p:cNvSpPr>
            <a:spLocks noGrp="1"/>
          </p:cNvSpPr>
          <p:nvPr>
            <p:ph type="sldNum" sz="quarter" idx="10"/>
          </p:nvPr>
        </p:nvSpPr>
        <p:spPr/>
        <p:txBody>
          <a:bodyPr/>
          <a:lstStyle/>
          <a:p>
            <a:pPr>
              <a:defRPr/>
            </a:pPr>
            <a:fld id="{75BAC4C3-FBD7-422C-8CBB-A5338D49ED66}" type="slidenum">
              <a:rPr lang="fr-FR" smtClean="0"/>
              <a:pPr>
                <a:defRPr/>
              </a:pPr>
              <a:t>11</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vertical et texte">
    <p:spTree>
      <p:nvGrpSpPr>
        <p:cNvPr id="1" name=""/>
        <p:cNvGrpSpPr/>
        <p:nvPr/>
      </p:nvGrpSpPr>
      <p:grpSpPr>
        <a:xfrm>
          <a:off x="0" y="0"/>
          <a:ext cx="0" cy="0"/>
          <a:chOff x="0" y="0"/>
          <a:chExt cx="0" cy="0"/>
        </a:xfrm>
      </p:grpSpPr>
      <p:sp>
        <p:nvSpPr>
          <p:cNvPr id="7"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9" name="Espace réservé du contenu 8"/>
          <p:cNvSpPr>
            <a:spLocks noGrp="1"/>
          </p:cNvSpPr>
          <p:nvPr>
            <p:ph sz="quarter" idx="10"/>
          </p:nvPr>
        </p:nvSpPr>
        <p:spPr>
          <a:xfrm>
            <a:off x="457201" y="1635125"/>
            <a:ext cx="8790388" cy="4308475"/>
          </a:xfrm>
          <a:prstGeom prst="rect">
            <a:avLst/>
          </a:prstGeom>
        </p:spPr>
        <p:txBody>
          <a:bodyPr/>
          <a:lstStyle>
            <a:lvl1pPr>
              <a:defRPr sz="2800"/>
            </a:lvl1pPr>
            <a:lvl2pPr>
              <a:defRPr sz="2400"/>
            </a:lvl2pPr>
            <a:lvl3pPr>
              <a:defRPr sz="2200"/>
            </a:lvl3pPr>
            <a:lvl5pPr>
              <a:defRPr sz="18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contenu 5"/>
          <p:cNvSpPr>
            <a:spLocks noGrp="1"/>
          </p:cNvSpPr>
          <p:nvPr>
            <p:ph sz="quarter" idx="11"/>
          </p:nvPr>
        </p:nvSpPr>
        <p:spPr>
          <a:xfrm>
            <a:off x="9118600" y="6288088"/>
            <a:ext cx="534988" cy="250825"/>
          </a:xfrm>
          <a:prstGeom prst="rect">
            <a:avLst/>
          </a:prstGeom>
        </p:spPr>
        <p:txBody>
          <a:bodyPr/>
          <a:lstStyle/>
          <a:p>
            <a:pPr lvl="4"/>
            <a:endParaRPr lang="fr-FR" dirty="0"/>
          </a:p>
        </p:txBody>
      </p:sp>
      <p:sp>
        <p:nvSpPr>
          <p:cNvPr id="8" name="Titre 7"/>
          <p:cNvSpPr>
            <a:spLocks noGrp="1"/>
          </p:cNvSpPr>
          <p:nvPr>
            <p:ph type="title"/>
          </p:nvPr>
        </p:nvSpPr>
        <p:spPr/>
        <p:txBody>
          <a:bodyPr/>
          <a:lstStyle/>
          <a:p>
            <a:r>
              <a:rPr lang="fr-FR" smtClean="0"/>
              <a:t>Cliquez pour modifier le style du titre</a:t>
            </a:r>
            <a:endParaRPr lang="fr-FR"/>
          </a:p>
        </p:txBody>
      </p:sp>
    </p:spTree>
    <p:extLst>
      <p:ext uri="{BB962C8B-B14F-4D97-AF65-F5344CB8AC3E}">
        <p14:creationId xmlns:p14="http://schemas.microsoft.com/office/powerpoint/2010/main" xmlns="" val="7410173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
        <p:nvSpPr>
          <p:cNvPr id="5" name="Espace réservé du texte 4"/>
          <p:cNvSpPr>
            <a:spLocks noGrp="1" noChangeArrowheads="1"/>
          </p:cNvSpPr>
          <p:nvPr userDrawn="1">
            <p:ph type="body" idx="1"/>
          </p:nvPr>
        </p:nvSpPr>
        <p:spPr>
          <a:xfrm>
            <a:off x="457200" y="1635125"/>
            <a:ext cx="8242300" cy="4532313"/>
          </a:xfrm>
          <a:prstGeom prst="rect">
            <a:avLst/>
          </a:prstGeom>
        </p:spPr>
        <p:txBody>
          <a:bodyPr>
            <a:normAutofit/>
          </a:bodyPr>
          <a:lstStyle>
            <a:lvl1pPr>
              <a:defRPr sz="1600">
                <a:solidFill>
                  <a:srgbClr val="132576"/>
                </a:solidFill>
              </a:defRPr>
            </a:lvl1pPr>
          </a:lstStyle>
          <a:p>
            <a:endParaRPr lang="fr-F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et modifiez le titre</a:t>
            </a:r>
            <a:endParaRPr lang="fr-FR" dirty="0"/>
          </a:p>
        </p:txBody>
      </p:sp>
      <p:sp>
        <p:nvSpPr>
          <p:cNvPr id="3" name="Espace réservé du texte 2"/>
          <p:cNvSpPr>
            <a:spLocks noGrp="1"/>
          </p:cNvSpPr>
          <p:nvPr>
            <p:ph idx="1"/>
          </p:nvPr>
        </p:nvSpPr>
        <p:spPr>
          <a:xfrm>
            <a:off x="495300" y="1600200"/>
            <a:ext cx="8915400" cy="4525963"/>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7"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et modifiez le titre</a:t>
            </a:r>
            <a:endParaRPr lang="fr-FR"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5"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et modifiez le titre</a:t>
            </a:r>
            <a:endParaRPr lang="fr-FR" dirty="0"/>
          </a:p>
        </p:txBody>
      </p:sp>
      <p:sp>
        <p:nvSpPr>
          <p:cNvPr id="9" name="Espace réservé du contenu 8"/>
          <p:cNvSpPr>
            <a:spLocks noGrp="1"/>
          </p:cNvSpPr>
          <p:nvPr>
            <p:ph sz="quarter" idx="10"/>
          </p:nvPr>
        </p:nvSpPr>
        <p:spPr>
          <a:xfrm>
            <a:off x="457201" y="1635125"/>
            <a:ext cx="8790388" cy="4724282"/>
          </a:xfrm>
          <a:prstGeom prst="rect">
            <a:avLst/>
          </a:prstGeom>
        </p:spPr>
        <p:txBody>
          <a:bodyPr/>
          <a:lstStyle>
            <a:lvl1pPr>
              <a:defRPr sz="2800"/>
            </a:lvl1pPr>
            <a:lvl2pPr>
              <a:defRPr sz="2400"/>
            </a:lvl2pPr>
            <a:lvl3pPr>
              <a:defRPr sz="2200"/>
            </a:lvl3pPr>
            <a:lvl5pPr>
              <a:defRPr sz="18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
        <p:nvSpPr>
          <p:cNvPr id="8"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
        <p:nvSpPr>
          <p:cNvPr id="8"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re vertical et texte">
    <p:spTree>
      <p:nvGrpSpPr>
        <p:cNvPr id="1" name=""/>
        <p:cNvGrpSpPr/>
        <p:nvPr/>
      </p:nvGrpSpPr>
      <p:grpSpPr>
        <a:xfrm>
          <a:off x="0" y="0"/>
          <a:ext cx="0" cy="0"/>
          <a:chOff x="0" y="0"/>
          <a:chExt cx="0" cy="0"/>
        </a:xfrm>
      </p:grpSpPr>
      <p:sp>
        <p:nvSpPr>
          <p:cNvPr id="7"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7"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re vertical et texte">
    <p:spTree>
      <p:nvGrpSpPr>
        <p:cNvPr id="1" name=""/>
        <p:cNvGrpSpPr/>
        <p:nvPr/>
      </p:nvGrpSpPr>
      <p:grpSpPr>
        <a:xfrm>
          <a:off x="0" y="0"/>
          <a:ext cx="0" cy="0"/>
          <a:chOff x="0" y="0"/>
          <a:chExt cx="0" cy="0"/>
        </a:xfrm>
      </p:grpSpPr>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0" name="Titre 9"/>
          <p:cNvSpPr>
            <a:spLocks noGrp="1"/>
          </p:cNvSpPr>
          <p:nvPr>
            <p:ph type="title"/>
          </p:nvPr>
        </p:nvSpPr>
        <p:spPr>
          <a:xfrm>
            <a:off x="495300" y="3838222"/>
            <a:ext cx="8915400" cy="1143000"/>
          </a:xfrm>
          <a:prstGeom prst="rect">
            <a:avLst/>
          </a:prstGeom>
        </p:spPr>
        <p:txBody>
          <a:bodyPr vert="horz"/>
          <a:lstStyle>
            <a:lvl1pPr>
              <a:defRPr>
                <a:solidFill>
                  <a:srgbClr val="132576"/>
                </a:solidFill>
              </a:defRPr>
            </a:lvl1pPr>
          </a:lstStyle>
          <a:p>
            <a:r>
              <a:rPr lang="fr-FR" dirty="0" smtClean="0"/>
              <a:t>Cliquez et modifiez le titre</a:t>
            </a:r>
            <a:endParaRPr lang="fr-FR" dirty="0"/>
          </a:p>
        </p:txBody>
      </p:sp>
      <p:sp>
        <p:nvSpPr>
          <p:cNvPr id="12" name="Espace réservé du texte 11"/>
          <p:cNvSpPr>
            <a:spLocks noGrp="1"/>
          </p:cNvSpPr>
          <p:nvPr>
            <p:ph type="body" sz="quarter" idx="10"/>
          </p:nvPr>
        </p:nvSpPr>
        <p:spPr>
          <a:xfrm>
            <a:off x="495300" y="4981222"/>
            <a:ext cx="8915400" cy="606778"/>
          </a:xfrm>
          <a:prstGeom prst="rect">
            <a:avLst/>
          </a:prstGeom>
        </p:spPr>
        <p:txBody>
          <a:bodyPr vert="horz"/>
          <a:lstStyle>
            <a:lvl1pPr algn="ctr">
              <a:buNone/>
              <a:defRPr sz="2800">
                <a:solidFill>
                  <a:schemeClr val="tx1">
                    <a:lumMod val="50000"/>
                    <a:lumOff val="50000"/>
                  </a:schemeClr>
                </a:solidFill>
              </a:defRPr>
            </a:lvl1pPr>
          </a:lstStyle>
          <a:p>
            <a:pPr lvl="0"/>
            <a:r>
              <a:rPr lang="fr-FR" dirty="0" smtClean="0"/>
              <a:t>Cliquez pour modifier les styles du texte du masque</a:t>
            </a:r>
          </a:p>
        </p:txBody>
      </p:sp>
    </p:spTree>
    <p:extLst>
      <p:ext uri="{BB962C8B-B14F-4D97-AF65-F5344CB8AC3E}">
        <p14:creationId xmlns:p14="http://schemas.microsoft.com/office/powerpoint/2010/main" xmlns="" val="24792021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48062393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52290963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0601422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489512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9407333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40470860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13633785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4761406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re vertical et text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2804780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64023871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extLst>
      <p:ext uri="{BB962C8B-B14F-4D97-AF65-F5344CB8AC3E}">
        <p14:creationId xmlns:p14="http://schemas.microsoft.com/office/powerpoint/2010/main" xmlns="" val="133583344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9" name="Espace réservé du contenu 8"/>
          <p:cNvSpPr>
            <a:spLocks noGrp="1"/>
          </p:cNvSpPr>
          <p:nvPr>
            <p:ph sz="quarter" idx="10"/>
          </p:nvPr>
        </p:nvSpPr>
        <p:spPr>
          <a:xfrm>
            <a:off x="457201" y="1635125"/>
            <a:ext cx="8790388" cy="4308475"/>
          </a:xfrm>
          <a:prstGeom prst="rect">
            <a:avLst/>
          </a:prstGeom>
        </p:spPr>
        <p:txBody>
          <a:bodyPr/>
          <a:lstStyle>
            <a:lvl1pPr>
              <a:defRPr sz="2800"/>
            </a:lvl1pPr>
            <a:lvl2pPr>
              <a:defRPr sz="2400"/>
            </a:lvl2pPr>
            <a:lvl3pPr>
              <a:defRPr sz="2200"/>
            </a:lvl3pPr>
            <a:lvl5pPr>
              <a:defRPr sz="18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contenu 5"/>
          <p:cNvSpPr>
            <a:spLocks noGrp="1"/>
          </p:cNvSpPr>
          <p:nvPr>
            <p:ph sz="quarter" idx="11"/>
          </p:nvPr>
        </p:nvSpPr>
        <p:spPr>
          <a:xfrm>
            <a:off x="9118600" y="6288088"/>
            <a:ext cx="534988" cy="250825"/>
          </a:xfrm>
          <a:prstGeom prst="rect">
            <a:avLst/>
          </a:prstGeom>
        </p:spPr>
        <p:txBody>
          <a:bodyPr/>
          <a:lstStyle/>
          <a:p>
            <a:pPr lvl="4"/>
            <a:endParaRPr lang="fr-FR" dirty="0"/>
          </a:p>
        </p:txBody>
      </p:sp>
      <p:sp>
        <p:nvSpPr>
          <p:cNvPr id="8" name="Titre 7"/>
          <p:cNvSpPr>
            <a:spLocks noGrp="1"/>
          </p:cNvSpPr>
          <p:nvPr>
            <p:ph type="title"/>
          </p:nvPr>
        </p:nvSpPr>
        <p:spPr/>
        <p:txBody>
          <a:bodyPr/>
          <a:lstStyle/>
          <a:p>
            <a:r>
              <a:rPr lang="fr-FR" smtClean="0"/>
              <a:t>Cliquez pour modifier le style du titre</a:t>
            </a:r>
            <a:endParaRPr lang="fr-FR"/>
          </a:p>
        </p:txBody>
      </p:sp>
    </p:spTree>
    <p:extLst>
      <p:ext uri="{BB962C8B-B14F-4D97-AF65-F5344CB8AC3E}">
        <p14:creationId xmlns:p14="http://schemas.microsoft.com/office/powerpoint/2010/main" xmlns="" val="92271343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7"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extLst>
      <p:ext uri="{BB962C8B-B14F-4D97-AF65-F5344CB8AC3E}">
        <p14:creationId xmlns:p14="http://schemas.microsoft.com/office/powerpoint/2010/main" xmlns="" val="106290713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Tree>
    <p:extLst>
      <p:ext uri="{BB962C8B-B14F-4D97-AF65-F5344CB8AC3E}">
        <p14:creationId xmlns:p14="http://schemas.microsoft.com/office/powerpoint/2010/main" xmlns="" val="3742001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Tree>
    <p:extLst>
      <p:ext uri="{BB962C8B-B14F-4D97-AF65-F5344CB8AC3E}">
        <p14:creationId xmlns:p14="http://schemas.microsoft.com/office/powerpoint/2010/main" xmlns="" val="310801151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et modifiez le titre</a:t>
            </a:r>
            <a:endParaRPr lang="fr-FR" dirty="0"/>
          </a:p>
        </p:txBody>
      </p:sp>
    </p:spTree>
    <p:extLst>
      <p:ext uri="{BB962C8B-B14F-4D97-AF65-F5344CB8AC3E}">
        <p14:creationId xmlns:p14="http://schemas.microsoft.com/office/powerpoint/2010/main" xmlns="" val="38525667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5"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extLst>
      <p:ext uri="{BB962C8B-B14F-4D97-AF65-F5344CB8AC3E}">
        <p14:creationId xmlns:p14="http://schemas.microsoft.com/office/powerpoint/2010/main" xmlns="" val="153597536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
        <p:nvSpPr>
          <p:cNvPr id="8"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extLst>
      <p:ext uri="{BB962C8B-B14F-4D97-AF65-F5344CB8AC3E}">
        <p14:creationId xmlns:p14="http://schemas.microsoft.com/office/powerpoint/2010/main" xmlns="" val="282795533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
        <p:nvSpPr>
          <p:cNvPr id="8"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extLst>
      <p:ext uri="{BB962C8B-B14F-4D97-AF65-F5344CB8AC3E}">
        <p14:creationId xmlns:p14="http://schemas.microsoft.com/office/powerpoint/2010/main" xmlns="" val="11552029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Tree>
    <p:extLst>
      <p:ext uri="{BB962C8B-B14F-4D97-AF65-F5344CB8AC3E}">
        <p14:creationId xmlns:p14="http://schemas.microsoft.com/office/powerpoint/2010/main" xmlns="" val="20287817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re vertical et texte">
    <p:spTree>
      <p:nvGrpSpPr>
        <p:cNvPr id="1" name=""/>
        <p:cNvGrpSpPr/>
        <p:nvPr/>
      </p:nvGrpSpPr>
      <p:grpSpPr>
        <a:xfrm>
          <a:off x="0" y="0"/>
          <a:ext cx="0" cy="0"/>
          <a:chOff x="0" y="0"/>
          <a:chExt cx="0" cy="0"/>
        </a:xfrm>
      </p:grpSpPr>
      <p:sp>
        <p:nvSpPr>
          <p:cNvPr id="7"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extLst>
      <p:ext uri="{BB962C8B-B14F-4D97-AF65-F5344CB8AC3E}">
        <p14:creationId xmlns:p14="http://schemas.microsoft.com/office/powerpoint/2010/main" xmlns="" val="3349872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et modifiez le titre</a:t>
            </a:r>
            <a:endParaRPr lang="fr-FR"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5"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
        <p:nvSpPr>
          <p:cNvPr id="8"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
        <p:nvSpPr>
          <p:cNvPr id="8" name="Titre 1"/>
          <p:cNvSpPr>
            <a:spLocks noGrp="1"/>
          </p:cNvSpPr>
          <p:nvPr>
            <p:ph type="title"/>
          </p:nvPr>
        </p:nvSpPr>
        <p:spPr>
          <a:xfrm>
            <a:off x="495300" y="0"/>
            <a:ext cx="8752289" cy="1093808"/>
          </a:xfrm>
        </p:spPr>
        <p:txBody>
          <a:bodyPr/>
          <a:lstStyle/>
          <a:p>
            <a:r>
              <a:rPr lang="fr-FR" dirty="0" smtClean="0"/>
              <a:t>Cliquez et modifiez le titre</a:t>
            </a:r>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w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wm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wmf"/><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2.wmf"/><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image" Target="../media/image1.wmf"/></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1.wmf"/><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95300" y="0"/>
            <a:ext cx="8752289" cy="1093808"/>
          </a:xfrm>
          <a:prstGeom prst="rect">
            <a:avLst/>
          </a:prstGeom>
        </p:spPr>
        <p:txBody>
          <a:bodyPr vert="horz" lIns="91440" tIns="45720" rIns="91440" bIns="45720" rtlCol="0" anchor="ctr">
            <a:normAutofit/>
          </a:bodyPr>
          <a:lstStyle/>
          <a:p>
            <a:r>
              <a:rPr lang="fr-FR" dirty="0" smtClean="0"/>
              <a:t>Cliquez et modifiez le titre</a:t>
            </a:r>
            <a:endParaRPr lang="fr-FR" dirty="0"/>
          </a:p>
        </p:txBody>
      </p:sp>
      <p:pic>
        <p:nvPicPr>
          <p:cNvPr id="8" name="Picture 11" descr="Logo2"/>
          <p:cNvPicPr preferRelativeResize="0">
            <a:picLocks noChangeArrowheads="1"/>
          </p:cNvPicPr>
          <p:nvPr userDrawn="1"/>
        </p:nvPicPr>
        <p:blipFill>
          <a:blip r:embed="rId14"/>
          <a:srcRect/>
          <a:stretch>
            <a:fillRect/>
          </a:stretch>
        </p:blipFill>
        <p:spPr bwMode="auto">
          <a:xfrm flipH="1">
            <a:off x="-38100" y="1039833"/>
            <a:ext cx="9814122" cy="53975"/>
          </a:xfrm>
          <a:prstGeom prst="rect">
            <a:avLst/>
          </a:prstGeom>
          <a:noFill/>
          <a:ln w="9525">
            <a:noFill/>
            <a:miter lim="800000"/>
            <a:headEnd/>
            <a:tailEnd/>
          </a:ln>
        </p:spPr>
      </p:pic>
      <p:pic>
        <p:nvPicPr>
          <p:cNvPr id="9" name="Picture 17" descr="Logo"/>
          <p:cNvPicPr>
            <a:picLocks noChangeAspect="1" noChangeArrowheads="1"/>
          </p:cNvPicPr>
          <p:nvPr userDrawn="1"/>
        </p:nvPicPr>
        <p:blipFill>
          <a:blip r:embed="rId15"/>
          <a:srcRect/>
          <a:stretch>
            <a:fillRect/>
          </a:stretch>
        </p:blipFill>
        <p:spPr bwMode="auto">
          <a:xfrm>
            <a:off x="495300" y="176291"/>
            <a:ext cx="1698625" cy="712788"/>
          </a:xfrm>
          <a:prstGeom prst="rect">
            <a:avLst/>
          </a:prstGeom>
          <a:noFill/>
        </p:spPr>
      </p:pic>
      <p:sp>
        <p:nvSpPr>
          <p:cNvPr id="5" name="ZoneTexte 4"/>
          <p:cNvSpPr txBox="1"/>
          <p:nvPr userDrawn="1"/>
        </p:nvSpPr>
        <p:spPr>
          <a:xfrm>
            <a:off x="9318625" y="6532721"/>
            <a:ext cx="457200" cy="246221"/>
          </a:xfrm>
          <a:prstGeom prst="rect">
            <a:avLst/>
          </a:prstGeom>
          <a:noFill/>
        </p:spPr>
        <p:txBody>
          <a:bodyPr wrap="square" rtlCol="0">
            <a:spAutoFit/>
          </a:bodyPr>
          <a:lstStyle/>
          <a:p>
            <a:pPr algn="r"/>
            <a:fld id="{179532F9-BD77-41D9-A2F5-D52FBDC4444E}" type="slidenum">
              <a:rPr lang="fr-FR" sz="1000" smtClean="0"/>
              <a:pPr algn="r"/>
              <a:t>‹N°›</a:t>
            </a:fld>
            <a:endParaRPr lang="fr-FR" sz="100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720" r:id="rId12"/>
  </p:sldLayoutIdLst>
  <p:hf hdr="0" dt="0"/>
  <p:txStyles>
    <p:titleStyle>
      <a:lvl1pPr algn="r" defTabSz="457200" rtl="0" eaLnBrk="1" latinLnBrk="0" hangingPunct="1">
        <a:spcBef>
          <a:spcPct val="0"/>
        </a:spcBef>
        <a:buNone/>
        <a:defRPr sz="3200" kern="1200" cap="none">
          <a:solidFill>
            <a:srgbClr val="132576"/>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132576"/>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132576"/>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132576"/>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132576"/>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132576"/>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95300" y="0"/>
            <a:ext cx="8752289" cy="1093808"/>
          </a:xfrm>
          <a:prstGeom prst="rect">
            <a:avLst/>
          </a:prstGeom>
        </p:spPr>
        <p:txBody>
          <a:bodyPr vert="horz" lIns="91440" tIns="45720" rIns="91440" bIns="45720" rtlCol="0" anchor="ctr">
            <a:normAutofit/>
          </a:bodyPr>
          <a:lstStyle/>
          <a:p>
            <a:r>
              <a:rPr lang="fr-FR" dirty="0" smtClean="0"/>
              <a:t>Cliquez et modifiez le titre</a:t>
            </a:r>
            <a:endParaRPr lang="fr-FR" dirty="0"/>
          </a:p>
        </p:txBody>
      </p:sp>
      <p:pic>
        <p:nvPicPr>
          <p:cNvPr id="8" name="Picture 11" descr="Logo2"/>
          <p:cNvPicPr preferRelativeResize="0">
            <a:picLocks noChangeArrowheads="1"/>
          </p:cNvPicPr>
          <p:nvPr userDrawn="1"/>
        </p:nvPicPr>
        <p:blipFill>
          <a:blip r:embed="rId13"/>
          <a:srcRect/>
          <a:stretch>
            <a:fillRect/>
          </a:stretch>
        </p:blipFill>
        <p:spPr bwMode="auto">
          <a:xfrm flipH="1">
            <a:off x="-38100" y="1039833"/>
            <a:ext cx="9814122" cy="53975"/>
          </a:xfrm>
          <a:prstGeom prst="rect">
            <a:avLst/>
          </a:prstGeom>
          <a:noFill/>
          <a:ln w="9525">
            <a:noFill/>
            <a:miter lim="800000"/>
            <a:headEnd/>
            <a:tailEnd/>
          </a:ln>
        </p:spPr>
      </p:pic>
      <p:pic>
        <p:nvPicPr>
          <p:cNvPr id="9" name="Picture 17" descr="Logo"/>
          <p:cNvPicPr>
            <a:picLocks noChangeAspect="1" noChangeArrowheads="1"/>
          </p:cNvPicPr>
          <p:nvPr userDrawn="1"/>
        </p:nvPicPr>
        <p:blipFill>
          <a:blip r:embed="rId14"/>
          <a:srcRect/>
          <a:stretch>
            <a:fillRect/>
          </a:stretch>
        </p:blipFill>
        <p:spPr bwMode="auto">
          <a:xfrm>
            <a:off x="495300" y="176291"/>
            <a:ext cx="1698625" cy="712788"/>
          </a:xfrm>
          <a:prstGeom prst="rect">
            <a:avLst/>
          </a:prstGeom>
          <a:noFill/>
        </p:spPr>
      </p:pic>
      <p:sp>
        <p:nvSpPr>
          <p:cNvPr id="5" name="ZoneTexte 4"/>
          <p:cNvSpPr txBox="1"/>
          <p:nvPr userDrawn="1"/>
        </p:nvSpPr>
        <p:spPr>
          <a:xfrm>
            <a:off x="9318625" y="6532721"/>
            <a:ext cx="457200" cy="246221"/>
          </a:xfrm>
          <a:prstGeom prst="rect">
            <a:avLst/>
          </a:prstGeom>
          <a:noFill/>
        </p:spPr>
        <p:txBody>
          <a:bodyPr wrap="square" rtlCol="0">
            <a:spAutoFit/>
          </a:bodyPr>
          <a:lstStyle/>
          <a:p>
            <a:pPr algn="r"/>
            <a:fld id="{179532F9-BD77-41D9-A2F5-D52FBDC4444E}" type="slidenum">
              <a:rPr lang="fr-FR" sz="1000" smtClean="0"/>
              <a:pPr algn="r"/>
              <a:t>‹N°›</a:t>
            </a:fld>
            <a:endParaRPr lang="fr-FR" sz="1000"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r" defTabSz="457200" rtl="0" eaLnBrk="1" latinLnBrk="0" hangingPunct="1">
        <a:spcBef>
          <a:spcPct val="0"/>
        </a:spcBef>
        <a:buNone/>
        <a:defRPr sz="3200" kern="1200" cap="none">
          <a:solidFill>
            <a:srgbClr val="132576"/>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7" descr="Logo"/>
          <p:cNvPicPr>
            <a:picLocks noChangeAspect="1" noChangeArrowheads="1"/>
          </p:cNvPicPr>
          <p:nvPr userDrawn="1"/>
        </p:nvPicPr>
        <p:blipFill>
          <a:blip r:embed="rId13"/>
          <a:srcRect/>
          <a:stretch>
            <a:fillRect/>
          </a:stretch>
        </p:blipFill>
        <p:spPr bwMode="auto">
          <a:xfrm>
            <a:off x="2346325" y="2002289"/>
            <a:ext cx="4895850" cy="2054225"/>
          </a:xfrm>
          <a:prstGeom prst="rect">
            <a:avLst/>
          </a:prstGeom>
          <a:noFill/>
        </p:spPr>
      </p:pic>
      <p:sp>
        <p:nvSpPr>
          <p:cNvPr id="8" name="Text Box 9"/>
          <p:cNvSpPr txBox="1">
            <a:spLocks noChangeArrowheads="1"/>
          </p:cNvSpPr>
          <p:nvPr userDrawn="1"/>
        </p:nvSpPr>
        <p:spPr bwMode="auto">
          <a:xfrm>
            <a:off x="2346325" y="4567792"/>
            <a:ext cx="4897437" cy="553998"/>
          </a:xfrm>
          <a:prstGeom prst="rect">
            <a:avLst/>
          </a:prstGeom>
          <a:noFill/>
          <a:ln w="9525">
            <a:noFill/>
            <a:miter lim="800000"/>
            <a:headEnd/>
            <a:tailEnd/>
          </a:ln>
          <a:effectLst/>
        </p:spPr>
        <p:txBody>
          <a:bodyPr wrap="square" lIns="0" tIns="0" rIns="0" bIns="0">
            <a:prstTxWarp prst="textNoShape">
              <a:avLst/>
            </a:prstTxWarp>
            <a:spAutoFit/>
          </a:bodyPr>
          <a:lstStyle/>
          <a:p>
            <a:pPr algn="ctr" defTabSz="873125"/>
            <a:r>
              <a:rPr lang="fr-FR" sz="1200" dirty="0">
                <a:solidFill>
                  <a:schemeClr val="tx1">
                    <a:lumMod val="65000"/>
                    <a:lumOff val="35000"/>
                  </a:schemeClr>
                </a:solidFill>
              </a:rPr>
              <a:t>52, avenue André Morizet ● 92513 Boulogne-Billancourt Cedex ● France</a:t>
            </a:r>
          </a:p>
          <a:p>
            <a:pPr algn="ctr" defTabSz="873125"/>
            <a:r>
              <a:rPr lang="fr-FR" sz="1200" dirty="0">
                <a:solidFill>
                  <a:schemeClr val="tx1">
                    <a:lumMod val="65000"/>
                    <a:lumOff val="35000"/>
                  </a:schemeClr>
                </a:solidFill>
              </a:rPr>
              <a:t>Tél. +33 (0) 1 41 10 50 00 ● Fax +33 (0) 1 41 10 50 20</a:t>
            </a:r>
          </a:p>
          <a:p>
            <a:pPr algn="ctr" defTabSz="873125"/>
            <a:r>
              <a:rPr lang="fr-FR" sz="1200" dirty="0">
                <a:solidFill>
                  <a:srgbClr val="0000FF"/>
                </a:solidFill>
              </a:rPr>
              <a:t>www.e-cancer.fr</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0" descr="Logo"/>
          <p:cNvPicPr>
            <a:picLocks noChangeAspect="1" noChangeArrowheads="1"/>
          </p:cNvPicPr>
          <p:nvPr userDrawn="1"/>
        </p:nvPicPr>
        <p:blipFill>
          <a:blip r:embed="rId13"/>
          <a:srcRect/>
          <a:stretch>
            <a:fillRect/>
          </a:stretch>
        </p:blipFill>
        <p:spPr bwMode="auto">
          <a:xfrm>
            <a:off x="1166813" y="1241425"/>
            <a:ext cx="3168650" cy="1328738"/>
          </a:xfrm>
          <a:prstGeom prst="rect">
            <a:avLst/>
          </a:prstGeom>
          <a:noFill/>
          <a:ln w="9525">
            <a:noFill/>
            <a:miter lim="800000"/>
            <a:headEnd/>
            <a:tailEnd/>
          </a:ln>
        </p:spPr>
      </p:pic>
      <p:pic>
        <p:nvPicPr>
          <p:cNvPr id="1027" name="Picture 11" descr="Logo2"/>
          <p:cNvPicPr preferRelativeResize="0">
            <a:picLocks noChangeArrowheads="1"/>
          </p:cNvPicPr>
          <p:nvPr userDrawn="1"/>
        </p:nvPicPr>
        <p:blipFill>
          <a:blip r:embed="rId14"/>
          <a:srcRect/>
          <a:stretch>
            <a:fillRect/>
          </a:stretch>
        </p:blipFill>
        <p:spPr bwMode="auto">
          <a:xfrm flipH="1">
            <a:off x="-38100" y="3473450"/>
            <a:ext cx="9813925" cy="53975"/>
          </a:xfrm>
          <a:prstGeom prst="rect">
            <a:avLst/>
          </a:prstGeom>
          <a:noFill/>
          <a:ln w="9525">
            <a:noFill/>
            <a:miter lim="800000"/>
            <a:headEnd/>
            <a:tailEnd/>
          </a:ln>
        </p:spPr>
      </p:pic>
    </p:spTree>
    <p:extLst>
      <p:ext uri="{BB962C8B-B14F-4D97-AF65-F5344CB8AC3E}">
        <p14:creationId xmlns:p14="http://schemas.microsoft.com/office/powerpoint/2010/main" xmlns="" val="272636036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495300" y="0"/>
            <a:ext cx="8751888" cy="8794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et modifiez le titre</a:t>
            </a:r>
          </a:p>
        </p:txBody>
      </p:sp>
      <p:pic>
        <p:nvPicPr>
          <p:cNvPr id="2051" name="Picture 11" descr="Logo2"/>
          <p:cNvPicPr preferRelativeResize="0">
            <a:picLocks noChangeArrowheads="1"/>
          </p:cNvPicPr>
          <p:nvPr userDrawn="1"/>
        </p:nvPicPr>
        <p:blipFill>
          <a:blip r:embed="rId13"/>
          <a:srcRect/>
          <a:stretch>
            <a:fillRect/>
          </a:stretch>
        </p:blipFill>
        <p:spPr bwMode="auto">
          <a:xfrm flipH="1">
            <a:off x="-38100" y="879475"/>
            <a:ext cx="9813925" cy="53975"/>
          </a:xfrm>
          <a:prstGeom prst="rect">
            <a:avLst/>
          </a:prstGeom>
          <a:noFill/>
          <a:ln w="9525">
            <a:noFill/>
            <a:miter lim="800000"/>
            <a:headEnd/>
            <a:tailEnd/>
          </a:ln>
        </p:spPr>
      </p:pic>
      <p:pic>
        <p:nvPicPr>
          <p:cNvPr id="2052" name="Picture 17" descr="Logo"/>
          <p:cNvPicPr>
            <a:picLocks noChangeAspect="1" noChangeArrowheads="1"/>
          </p:cNvPicPr>
          <p:nvPr userDrawn="1"/>
        </p:nvPicPr>
        <p:blipFill>
          <a:blip r:embed="rId14"/>
          <a:srcRect/>
          <a:stretch>
            <a:fillRect/>
          </a:stretch>
        </p:blipFill>
        <p:spPr bwMode="auto">
          <a:xfrm>
            <a:off x="495300" y="176213"/>
            <a:ext cx="1428750" cy="600075"/>
          </a:xfrm>
          <a:prstGeom prst="rect">
            <a:avLst/>
          </a:prstGeom>
          <a:noFill/>
          <a:ln w="9525">
            <a:noFill/>
            <a:miter lim="800000"/>
            <a:headEnd/>
            <a:tailEnd/>
          </a:ln>
        </p:spPr>
      </p:pic>
      <p:sp>
        <p:nvSpPr>
          <p:cNvPr id="3" name="ZoneTexte 2"/>
          <p:cNvSpPr txBox="1"/>
          <p:nvPr userDrawn="1"/>
        </p:nvSpPr>
        <p:spPr>
          <a:xfrm>
            <a:off x="9318625" y="6532721"/>
            <a:ext cx="457200" cy="246221"/>
          </a:xfrm>
          <a:prstGeom prst="rect">
            <a:avLst/>
          </a:prstGeom>
          <a:noFill/>
        </p:spPr>
        <p:txBody>
          <a:bodyPr wrap="square" rtlCol="0">
            <a:spAutoFit/>
          </a:bodyPr>
          <a:lstStyle/>
          <a:p>
            <a:pPr algn="r"/>
            <a:fld id="{179532F9-BD77-41D9-A2F5-D52FBDC4444E}" type="slidenum">
              <a:rPr lang="fr-FR" sz="1000" smtClean="0"/>
              <a:pPr algn="r"/>
              <a:t>‹N°›</a:t>
            </a:fld>
            <a:endParaRPr lang="fr-FR" sz="1000" dirty="0"/>
          </a:p>
        </p:txBody>
      </p:sp>
    </p:spTree>
    <p:extLst>
      <p:ext uri="{BB962C8B-B14F-4D97-AF65-F5344CB8AC3E}">
        <p14:creationId xmlns:p14="http://schemas.microsoft.com/office/powerpoint/2010/main" xmlns="" val="166899339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r" defTabSz="457200" rtl="0" eaLnBrk="0" fontAlgn="base" hangingPunct="0">
        <a:spcBef>
          <a:spcPct val="0"/>
        </a:spcBef>
        <a:spcAft>
          <a:spcPct val="0"/>
        </a:spcAft>
        <a:defRPr sz="3200" kern="1200">
          <a:solidFill>
            <a:srgbClr val="132576"/>
          </a:solidFill>
          <a:latin typeface="+mj-lt"/>
          <a:ea typeface="+mj-ea"/>
          <a:cs typeface="+mj-cs"/>
        </a:defRPr>
      </a:lvl1pPr>
      <a:lvl2pPr algn="r" defTabSz="457200" rtl="0" eaLnBrk="0" fontAlgn="base" hangingPunct="0">
        <a:spcBef>
          <a:spcPct val="0"/>
        </a:spcBef>
        <a:spcAft>
          <a:spcPct val="0"/>
        </a:spcAft>
        <a:defRPr sz="3200">
          <a:solidFill>
            <a:srgbClr val="132576"/>
          </a:solidFill>
          <a:latin typeface="Calibri" pitchFamily="34" charset="0"/>
        </a:defRPr>
      </a:lvl2pPr>
      <a:lvl3pPr algn="r" defTabSz="457200" rtl="0" eaLnBrk="0" fontAlgn="base" hangingPunct="0">
        <a:spcBef>
          <a:spcPct val="0"/>
        </a:spcBef>
        <a:spcAft>
          <a:spcPct val="0"/>
        </a:spcAft>
        <a:defRPr sz="3200">
          <a:solidFill>
            <a:srgbClr val="132576"/>
          </a:solidFill>
          <a:latin typeface="Calibri" pitchFamily="34" charset="0"/>
        </a:defRPr>
      </a:lvl3pPr>
      <a:lvl4pPr algn="r" defTabSz="457200" rtl="0" eaLnBrk="0" fontAlgn="base" hangingPunct="0">
        <a:spcBef>
          <a:spcPct val="0"/>
        </a:spcBef>
        <a:spcAft>
          <a:spcPct val="0"/>
        </a:spcAft>
        <a:defRPr sz="3200">
          <a:solidFill>
            <a:srgbClr val="132576"/>
          </a:solidFill>
          <a:latin typeface="Calibri" pitchFamily="34" charset="0"/>
        </a:defRPr>
      </a:lvl4pPr>
      <a:lvl5pPr algn="r" defTabSz="457200" rtl="0" eaLnBrk="0" fontAlgn="base" hangingPunct="0">
        <a:spcBef>
          <a:spcPct val="0"/>
        </a:spcBef>
        <a:spcAft>
          <a:spcPct val="0"/>
        </a:spcAft>
        <a:defRPr sz="3200">
          <a:solidFill>
            <a:srgbClr val="132576"/>
          </a:solidFill>
          <a:latin typeface="Calibri" pitchFamily="34" charset="0"/>
        </a:defRPr>
      </a:lvl5pPr>
      <a:lvl6pPr marL="457200" algn="r" defTabSz="457200" rtl="0" fontAlgn="base">
        <a:spcBef>
          <a:spcPct val="0"/>
        </a:spcBef>
        <a:spcAft>
          <a:spcPct val="0"/>
        </a:spcAft>
        <a:defRPr sz="3200">
          <a:solidFill>
            <a:srgbClr val="132576"/>
          </a:solidFill>
          <a:latin typeface="Calibri" pitchFamily="34" charset="0"/>
        </a:defRPr>
      </a:lvl6pPr>
      <a:lvl7pPr marL="914400" algn="r" defTabSz="457200" rtl="0" fontAlgn="base">
        <a:spcBef>
          <a:spcPct val="0"/>
        </a:spcBef>
        <a:spcAft>
          <a:spcPct val="0"/>
        </a:spcAft>
        <a:defRPr sz="3200">
          <a:solidFill>
            <a:srgbClr val="132576"/>
          </a:solidFill>
          <a:latin typeface="Calibri" pitchFamily="34" charset="0"/>
        </a:defRPr>
      </a:lvl7pPr>
      <a:lvl8pPr marL="1371600" algn="r" defTabSz="457200" rtl="0" fontAlgn="base">
        <a:spcBef>
          <a:spcPct val="0"/>
        </a:spcBef>
        <a:spcAft>
          <a:spcPct val="0"/>
        </a:spcAft>
        <a:defRPr sz="3200">
          <a:solidFill>
            <a:srgbClr val="132576"/>
          </a:solidFill>
          <a:latin typeface="Calibri" pitchFamily="34" charset="0"/>
        </a:defRPr>
      </a:lvl8pPr>
      <a:lvl9pPr marL="1828800" algn="r" defTabSz="457200" rtl="0" fontAlgn="base">
        <a:spcBef>
          <a:spcPct val="0"/>
        </a:spcBef>
        <a:spcAft>
          <a:spcPct val="0"/>
        </a:spcAft>
        <a:defRPr sz="3200">
          <a:solidFill>
            <a:srgbClr val="132576"/>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rgbClr val="132576"/>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rgbClr val="132576"/>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rgbClr val="132576"/>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rgbClr val="132576"/>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rgbClr val="132576"/>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texte 69"/>
          <p:cNvSpPr>
            <a:spLocks noGrp="1"/>
          </p:cNvSpPr>
          <p:nvPr>
            <p:ph type="body" sz="quarter" idx="10"/>
          </p:nvPr>
        </p:nvSpPr>
        <p:spPr bwMode="auto">
          <a:xfrm>
            <a:off x="171450" y="3795713"/>
            <a:ext cx="9572625" cy="2719387"/>
          </a:xfrm>
          <a:noFill/>
          <a:ln>
            <a:miter lim="800000"/>
            <a:headEnd/>
            <a:tailEnd/>
          </a:ln>
        </p:spPr>
        <p:txBody>
          <a:bodyPr wrap="square" lIns="91440" tIns="45720" rIns="91440" bIns="45720" numCol="1" anchor="t" anchorCtr="0" compatLnSpc="1">
            <a:prstTxWarp prst="textNoShape">
              <a:avLst/>
            </a:prstTxWarp>
          </a:bodyPr>
          <a:lstStyle/>
          <a:p>
            <a:pPr eaLnBrk="1" hangingPunct="1">
              <a:defRPr/>
            </a:pPr>
            <a:r>
              <a:rPr lang="fr-FR" sz="3600" b="1" dirty="0" smtClean="0">
                <a:solidFill>
                  <a:srgbClr val="132576"/>
                </a:solidFill>
              </a:rPr>
              <a:t>Réunion des référents INCa </a:t>
            </a:r>
          </a:p>
          <a:p>
            <a:pPr eaLnBrk="1" hangingPunct="1">
              <a:defRPr/>
            </a:pPr>
            <a:r>
              <a:rPr lang="fr-FR" sz="3600" b="1" dirty="0" smtClean="0">
                <a:solidFill>
                  <a:srgbClr val="132576"/>
                </a:solidFill>
              </a:rPr>
              <a:t>des actions du Plan cancer 3</a:t>
            </a:r>
          </a:p>
          <a:p>
            <a:pPr eaLnBrk="1" hangingPunct="1">
              <a:defRPr/>
            </a:pPr>
            <a:endParaRPr lang="fr-FR" sz="2400" b="1" dirty="0" smtClean="0">
              <a:solidFill>
                <a:srgbClr val="002060"/>
              </a:solidFill>
            </a:endParaRPr>
          </a:p>
          <a:p>
            <a:pPr eaLnBrk="1" hangingPunct="1">
              <a:defRPr/>
            </a:pPr>
            <a:r>
              <a:rPr lang="fr-FR" dirty="0" smtClean="0">
                <a:solidFill>
                  <a:srgbClr val="002060"/>
                </a:solidFill>
              </a:rPr>
              <a:t>Jeudi 17 juillet 2014</a:t>
            </a:r>
          </a:p>
          <a:p>
            <a:pPr eaLnBrk="1" hangingPunct="1">
              <a:defRPr/>
            </a:pPr>
            <a:r>
              <a:rPr lang="fr-FR" b="1" dirty="0" smtClean="0">
                <a:solidFill>
                  <a:srgbClr val="00B050"/>
                </a:solidFill>
              </a:rPr>
              <a:t>Synthèse des échanges et Conclusions</a:t>
            </a:r>
          </a:p>
        </p:txBody>
      </p:sp>
      <p:pic>
        <p:nvPicPr>
          <p:cNvPr id="3" name="Image 2" descr="logo Plan cancer 2014-2019.jpg"/>
          <p:cNvPicPr>
            <a:picLocks noChangeAspect="1"/>
          </p:cNvPicPr>
          <p:nvPr/>
        </p:nvPicPr>
        <p:blipFill>
          <a:blip r:embed="rId2"/>
          <a:stretch>
            <a:fillRect/>
          </a:stretch>
        </p:blipFill>
        <p:spPr>
          <a:xfrm>
            <a:off x="4878364" y="835431"/>
            <a:ext cx="4107976" cy="2213222"/>
          </a:xfrm>
          <a:prstGeom prst="rect">
            <a:avLst/>
          </a:prstGeom>
        </p:spPr>
      </p:pic>
    </p:spTree>
    <p:extLst>
      <p:ext uri="{BB962C8B-B14F-4D97-AF65-F5344CB8AC3E}">
        <p14:creationId xmlns:p14="http://schemas.microsoft.com/office/powerpoint/2010/main" xmlns="" val="13738907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normAutofit/>
          </a:bodyPr>
          <a:lstStyle/>
          <a:p>
            <a:r>
              <a:rPr lang="fr-FR" sz="2800" dirty="0" smtClean="0">
                <a:solidFill>
                  <a:schemeClr val="tx2"/>
                </a:solidFill>
              </a:rPr>
              <a:t>La méthodologie de Suivi-Evaluation</a:t>
            </a:r>
            <a:endParaRPr lang="fr-FR" sz="2800" b="1" dirty="0" smtClean="0">
              <a:solidFill>
                <a:srgbClr val="002060"/>
              </a:solidFill>
            </a:endParaRPr>
          </a:p>
        </p:txBody>
      </p:sp>
      <p:sp>
        <p:nvSpPr>
          <p:cNvPr id="3" name="Espace réservé du contenu 2"/>
          <p:cNvSpPr>
            <a:spLocks noGrp="1"/>
          </p:cNvSpPr>
          <p:nvPr>
            <p:ph idx="4294967295"/>
          </p:nvPr>
        </p:nvSpPr>
        <p:spPr>
          <a:xfrm>
            <a:off x="152593" y="1154546"/>
            <a:ext cx="9613323" cy="5703454"/>
          </a:xfrm>
          <a:prstGeom prst="rect">
            <a:avLst/>
          </a:prstGeom>
        </p:spPr>
        <p:txBody>
          <a:bodyPr/>
          <a:lstStyle/>
          <a:p>
            <a:pPr marL="176213" indent="-176213" algn="just">
              <a:spcBef>
                <a:spcPts val="600"/>
              </a:spcBef>
              <a:spcAft>
                <a:spcPts val="600"/>
              </a:spcAft>
              <a:buFont typeface="Arial" pitchFamily="34" charset="0"/>
              <a:buChar char="•"/>
              <a:defRPr/>
            </a:pPr>
            <a:endParaRPr lang="fr-FR" sz="2000" b="1" dirty="0" smtClean="0">
              <a:solidFill>
                <a:schemeClr val="tx2"/>
              </a:solidFill>
              <a:cs typeface="Tahoma" pitchFamily="34" charset="0"/>
            </a:endParaRPr>
          </a:p>
          <a:p>
            <a:pPr marL="176213" indent="-176213" algn="just">
              <a:spcBef>
                <a:spcPts val="600"/>
              </a:spcBef>
              <a:spcAft>
                <a:spcPts val="600"/>
              </a:spcAft>
              <a:buNone/>
              <a:defRPr/>
            </a:pPr>
            <a:r>
              <a:rPr lang="fr-FR" sz="2000" b="1" dirty="0" smtClean="0">
                <a:solidFill>
                  <a:schemeClr val="tx2"/>
                </a:solidFill>
                <a:cs typeface="Tahoma" pitchFamily="34" charset="0"/>
              </a:rPr>
              <a:t>Des jalons à programmer par le responsable de chacune des actions :</a:t>
            </a:r>
          </a:p>
          <a:p>
            <a:pPr marL="176213" indent="-176213" algn="just">
              <a:spcBef>
                <a:spcPts val="600"/>
              </a:spcBef>
              <a:spcAft>
                <a:spcPts val="600"/>
              </a:spcAft>
              <a:buNone/>
              <a:defRPr/>
            </a:pPr>
            <a:r>
              <a:rPr lang="fr-FR" sz="2000" dirty="0" smtClean="0">
                <a:solidFill>
                  <a:schemeClr val="tx2"/>
                </a:solidFill>
                <a:cs typeface="Tahoma" pitchFamily="34" charset="0"/>
              </a:rPr>
              <a:t>Tous les responsables ont été sollicités (INCa et externes)</a:t>
            </a:r>
          </a:p>
          <a:p>
            <a:pPr marL="0" indent="0" algn="just">
              <a:spcBef>
                <a:spcPts val="600"/>
              </a:spcBef>
              <a:spcAft>
                <a:spcPts val="600"/>
              </a:spcAft>
              <a:buNone/>
              <a:defRPr/>
            </a:pPr>
            <a:r>
              <a:rPr lang="fr-FR" sz="2000" dirty="0" smtClean="0">
                <a:solidFill>
                  <a:schemeClr val="tx2"/>
                </a:solidFill>
                <a:cs typeface="Tahoma" pitchFamily="34" charset="0"/>
              </a:rPr>
              <a:t>Pour programmer les étapes-clés de réalisation de l’action en identifiant 1 à 2 jalons significatifs par an (1/ semestre)</a:t>
            </a:r>
          </a:p>
          <a:p>
            <a:pPr marL="0" indent="0" algn="just">
              <a:spcBef>
                <a:spcPts val="600"/>
              </a:spcBef>
              <a:spcAft>
                <a:spcPts val="600"/>
              </a:spcAft>
              <a:buNone/>
              <a:defRPr/>
            </a:pPr>
            <a:r>
              <a:rPr lang="fr-FR" sz="2000" dirty="0" smtClean="0">
                <a:solidFill>
                  <a:schemeClr val="tx2"/>
                </a:solidFill>
                <a:cs typeface="Tahoma" pitchFamily="34" charset="0"/>
              </a:rPr>
              <a:t>Et des indicateurs chiffrés de réalisation (facultatif)</a:t>
            </a:r>
          </a:p>
          <a:p>
            <a:pPr marL="176213" indent="-176213" algn="just">
              <a:spcBef>
                <a:spcPts val="600"/>
              </a:spcBef>
              <a:spcAft>
                <a:spcPts val="600"/>
              </a:spcAft>
              <a:buNone/>
              <a:defRPr/>
            </a:pPr>
            <a:r>
              <a:rPr lang="fr-FR" sz="2000" dirty="0" smtClean="0">
                <a:solidFill>
                  <a:schemeClr val="tx2"/>
                </a:solidFill>
                <a:cs typeface="Tahoma" pitchFamily="34" charset="0"/>
              </a:rPr>
              <a:t>En lien, le cas échéant, avec les responsables associés de l’action</a:t>
            </a:r>
          </a:p>
          <a:p>
            <a:pPr marL="176213" indent="-176213" algn="just">
              <a:spcBef>
                <a:spcPts val="600"/>
              </a:spcBef>
              <a:spcAft>
                <a:spcPts val="600"/>
              </a:spcAft>
              <a:buNone/>
              <a:defRPr/>
            </a:pPr>
            <a:endParaRPr lang="fr-FR" sz="2000" dirty="0" smtClean="0">
              <a:solidFill>
                <a:schemeClr val="tx2"/>
              </a:solidFill>
              <a:cs typeface="Tahoma" pitchFamily="34" charset="0"/>
            </a:endParaRPr>
          </a:p>
          <a:p>
            <a:pPr marL="176213" indent="-176213" algn="just">
              <a:spcBef>
                <a:spcPts val="600"/>
              </a:spcBef>
              <a:spcAft>
                <a:spcPts val="600"/>
              </a:spcAft>
              <a:buFont typeface="Wingdings" pitchFamily="2" charset="2"/>
              <a:buChar char="Ø"/>
              <a:defRPr/>
            </a:pPr>
            <a:r>
              <a:rPr lang="fr-FR" sz="2000" dirty="0" smtClean="0">
                <a:solidFill>
                  <a:schemeClr val="tx2"/>
                </a:solidFill>
                <a:cs typeface="Tahoma" pitchFamily="34" charset="0"/>
              </a:rPr>
              <a:t>  Échéance : 26 août 2014 pour consolidation en amont de la réunion du comité de suivi du 11 septembre 2014</a:t>
            </a:r>
          </a:p>
          <a:p>
            <a:pPr marL="176213" indent="-176213" algn="just">
              <a:spcBef>
                <a:spcPts val="600"/>
              </a:spcBef>
              <a:spcAft>
                <a:spcPts val="600"/>
              </a:spcAft>
              <a:buNone/>
              <a:defRPr/>
            </a:pPr>
            <a:endParaRPr lang="fr-FR" sz="2000" dirty="0" smtClean="0">
              <a:solidFill>
                <a:schemeClr val="tx2"/>
              </a:solidFill>
              <a:cs typeface="Tahoma" pitchFamily="34" charset="0"/>
            </a:endParaRPr>
          </a:p>
        </p:txBody>
      </p:sp>
      <p:pic>
        <p:nvPicPr>
          <p:cNvPr id="5" name="Image 4" descr="logo Plan cancer 2014-2019.jpg"/>
          <p:cNvPicPr>
            <a:picLocks noChangeAspect="1"/>
          </p:cNvPicPr>
          <p:nvPr/>
        </p:nvPicPr>
        <p:blipFill>
          <a:blip r:embed="rId2"/>
          <a:srcRect/>
          <a:stretch>
            <a:fillRect/>
          </a:stretch>
        </p:blipFill>
        <p:spPr bwMode="auto">
          <a:xfrm>
            <a:off x="2545758" y="190068"/>
            <a:ext cx="1465262" cy="788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730251" y="120073"/>
            <a:ext cx="9175750" cy="858982"/>
          </a:xfrm>
        </p:spPr>
        <p:txBody>
          <a:bodyPr rtlCol="0">
            <a:normAutofit/>
          </a:bodyPr>
          <a:lstStyle/>
          <a:p>
            <a:pPr algn="r">
              <a:defRPr/>
            </a:pPr>
            <a:r>
              <a:rPr lang="fr-FR" sz="2400" dirty="0" smtClean="0">
                <a:solidFill>
                  <a:schemeClr val="tx2"/>
                </a:solidFill>
              </a:rPr>
              <a:t>La construction du Suivi-Evaluation :</a:t>
            </a:r>
            <a:br>
              <a:rPr lang="fr-FR" sz="2400" dirty="0" smtClean="0">
                <a:solidFill>
                  <a:schemeClr val="tx2"/>
                </a:solidFill>
              </a:rPr>
            </a:br>
            <a:r>
              <a:rPr lang="fr-FR" sz="2400" dirty="0" smtClean="0">
                <a:solidFill>
                  <a:schemeClr val="tx2"/>
                </a:solidFill>
              </a:rPr>
              <a:t>calendrier        </a:t>
            </a:r>
            <a:endParaRPr lang="fr-FR" sz="2400" dirty="0">
              <a:solidFill>
                <a:schemeClr val="tx2"/>
              </a:solidFill>
            </a:endParaRPr>
          </a:p>
        </p:txBody>
      </p:sp>
      <p:sp>
        <p:nvSpPr>
          <p:cNvPr id="10" name="Rectangle 9"/>
          <p:cNvSpPr/>
          <p:nvPr/>
        </p:nvSpPr>
        <p:spPr>
          <a:xfrm>
            <a:off x="2846389" y="5144307"/>
            <a:ext cx="2473325" cy="465137"/>
          </a:xfrm>
          <a:prstGeom prst="rect">
            <a:avLst/>
          </a:prstGeom>
          <a:ln>
            <a:noFill/>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fr-FR" dirty="0"/>
          </a:p>
        </p:txBody>
      </p:sp>
      <p:graphicFrame>
        <p:nvGraphicFramePr>
          <p:cNvPr id="8" name="Diagramme 7"/>
          <p:cNvGraphicFramePr/>
          <p:nvPr/>
        </p:nvGraphicFramePr>
        <p:xfrm>
          <a:off x="399664" y="1249625"/>
          <a:ext cx="9125336" cy="4839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5" name="Organigramme : Décision 44"/>
          <p:cNvSpPr/>
          <p:nvPr/>
        </p:nvSpPr>
        <p:spPr>
          <a:xfrm>
            <a:off x="8448676" y="3303010"/>
            <a:ext cx="161925" cy="180975"/>
          </a:xfrm>
          <a:prstGeom prst="flowChartDecision">
            <a:avLst/>
          </a:prstGeom>
          <a:solidFill>
            <a:schemeClr val="accent6">
              <a:lumMod val="75000"/>
            </a:schemeClr>
          </a:solidFill>
          <a:ln>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7" name="Pentagone 46"/>
          <p:cNvSpPr/>
          <p:nvPr/>
        </p:nvSpPr>
        <p:spPr>
          <a:xfrm>
            <a:off x="590551" y="1843118"/>
            <a:ext cx="2476501" cy="923926"/>
          </a:xfrm>
          <a:prstGeom prst="homePlate">
            <a:avLst/>
          </a:prstGeom>
          <a:solidFill>
            <a:schemeClr val="accent6">
              <a:lumMod val="20000"/>
              <a:lumOff val="8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Identification des responsables d’actions</a:t>
            </a:r>
          </a:p>
        </p:txBody>
      </p:sp>
      <p:sp>
        <p:nvSpPr>
          <p:cNvPr id="51" name="Organigramme : Décision 50"/>
          <p:cNvSpPr/>
          <p:nvPr/>
        </p:nvSpPr>
        <p:spPr>
          <a:xfrm>
            <a:off x="4076701" y="3393498"/>
            <a:ext cx="161925" cy="180975"/>
          </a:xfrm>
          <a:prstGeom prst="flowChartDecision">
            <a:avLst/>
          </a:prstGeom>
          <a:solidFill>
            <a:schemeClr val="accent6">
              <a:lumMod val="75000"/>
            </a:schemeClr>
          </a:solidFill>
          <a:ln>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5" name="Pentagone 54"/>
          <p:cNvSpPr/>
          <p:nvPr/>
        </p:nvSpPr>
        <p:spPr>
          <a:xfrm>
            <a:off x="590550" y="3067859"/>
            <a:ext cx="3476626" cy="885016"/>
          </a:xfrm>
          <a:prstGeom prst="homePlate">
            <a:avLst/>
          </a:prstGeom>
          <a:solidFill>
            <a:schemeClr val="tx2">
              <a:lumMod val="20000"/>
              <a:lumOff val="8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b="1" dirty="0" smtClean="0">
                <a:solidFill>
                  <a:schemeClr val="tx1"/>
                </a:solidFill>
              </a:rPr>
              <a:t>Définition des cibles - indicateurs </a:t>
            </a:r>
          </a:p>
          <a:p>
            <a:pPr algn="ctr"/>
            <a:r>
              <a:rPr lang="fr-FR" sz="1600" b="1" dirty="0" smtClean="0">
                <a:solidFill>
                  <a:schemeClr val="tx1"/>
                </a:solidFill>
              </a:rPr>
              <a:t>d’impact et de résultats</a:t>
            </a:r>
          </a:p>
          <a:p>
            <a:pPr algn="ctr"/>
            <a:r>
              <a:rPr lang="fr-FR" sz="1600" b="1" dirty="0" smtClean="0">
                <a:solidFill>
                  <a:schemeClr val="tx1"/>
                </a:solidFill>
              </a:rPr>
              <a:t>PROPOSITION</a:t>
            </a:r>
          </a:p>
        </p:txBody>
      </p:sp>
      <p:sp>
        <p:nvSpPr>
          <p:cNvPr id="58" name="Pentagone 57"/>
          <p:cNvSpPr/>
          <p:nvPr/>
        </p:nvSpPr>
        <p:spPr>
          <a:xfrm>
            <a:off x="4489448" y="3952875"/>
            <a:ext cx="3292478" cy="1062366"/>
          </a:xfrm>
          <a:prstGeom prst="homePlate">
            <a:avLst/>
          </a:prstGeom>
          <a:solidFill>
            <a:schemeClr val="accent4">
              <a:lumMod val="40000"/>
              <a:lumOff val="6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Programmation des actions </a:t>
            </a:r>
            <a:r>
              <a:rPr lang="fr-FR" sz="1600" b="1" dirty="0" smtClean="0">
                <a:solidFill>
                  <a:schemeClr val="tx1"/>
                </a:solidFill>
              </a:rPr>
              <a:t>: échéancier / jalons</a:t>
            </a:r>
          </a:p>
          <a:p>
            <a:pPr algn="ctr"/>
            <a:r>
              <a:rPr lang="fr-FR" sz="1600" dirty="0" smtClean="0">
                <a:solidFill>
                  <a:schemeClr val="tx1"/>
                </a:solidFill>
              </a:rPr>
              <a:t>par les responsables d’actions </a:t>
            </a:r>
            <a:endParaRPr lang="fr-FR" sz="1600" dirty="0">
              <a:solidFill>
                <a:schemeClr val="tx1"/>
              </a:solidFill>
            </a:endParaRPr>
          </a:p>
        </p:txBody>
      </p:sp>
      <p:sp>
        <p:nvSpPr>
          <p:cNvPr id="59" name="Pentagone 58"/>
          <p:cNvSpPr/>
          <p:nvPr/>
        </p:nvSpPr>
        <p:spPr>
          <a:xfrm>
            <a:off x="841374" y="5362575"/>
            <a:ext cx="3397252" cy="723900"/>
          </a:xfrm>
          <a:prstGeom prst="homePlate">
            <a:avLst/>
          </a:prstGeom>
          <a:solidFill>
            <a:schemeClr val="accent3">
              <a:lumMod val="40000"/>
              <a:lumOff val="6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Stabilisation du chiffrage du Plan cancer</a:t>
            </a:r>
            <a:endParaRPr lang="fr-FR" dirty="0" smtClean="0">
              <a:solidFill>
                <a:schemeClr val="tx1"/>
              </a:solidFill>
            </a:endParaRPr>
          </a:p>
        </p:txBody>
      </p:sp>
      <p:sp>
        <p:nvSpPr>
          <p:cNvPr id="17" name="Organigramme : Décision 16"/>
          <p:cNvSpPr/>
          <p:nvPr/>
        </p:nvSpPr>
        <p:spPr>
          <a:xfrm>
            <a:off x="3116464" y="1843714"/>
            <a:ext cx="161925" cy="180975"/>
          </a:xfrm>
          <a:prstGeom prst="flowChartDecision">
            <a:avLst/>
          </a:prstGeom>
          <a:solidFill>
            <a:schemeClr val="accent6">
              <a:lumMod val="75000"/>
            </a:schemeClr>
          </a:solidFill>
          <a:ln>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0" name="Pentagone 19"/>
          <p:cNvSpPr/>
          <p:nvPr/>
        </p:nvSpPr>
        <p:spPr>
          <a:xfrm>
            <a:off x="4489448" y="3067859"/>
            <a:ext cx="3292477" cy="885016"/>
          </a:xfrm>
          <a:prstGeom prst="homePlate">
            <a:avLst/>
          </a:prstGeom>
          <a:solidFill>
            <a:schemeClr val="tx2">
              <a:lumMod val="20000"/>
              <a:lumOff val="8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b="1" dirty="0" smtClean="0">
                <a:solidFill>
                  <a:schemeClr val="tx1"/>
                </a:solidFill>
              </a:rPr>
              <a:t>Définition des cibles - indicateurs </a:t>
            </a:r>
          </a:p>
          <a:p>
            <a:pPr algn="ctr"/>
            <a:r>
              <a:rPr lang="fr-FR" sz="1600" b="1" dirty="0" smtClean="0">
                <a:solidFill>
                  <a:schemeClr val="tx1"/>
                </a:solidFill>
              </a:rPr>
              <a:t>d’impact et de résultats</a:t>
            </a:r>
          </a:p>
        </p:txBody>
      </p:sp>
      <p:sp>
        <p:nvSpPr>
          <p:cNvPr id="21" name="ZoneTexte 20"/>
          <p:cNvSpPr txBox="1"/>
          <p:nvPr/>
        </p:nvSpPr>
        <p:spPr>
          <a:xfrm>
            <a:off x="3561686" y="3738829"/>
            <a:ext cx="1030031" cy="92333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b="1" dirty="0" smtClean="0">
                <a:solidFill>
                  <a:srgbClr val="132576"/>
                </a:solidFill>
              </a:rPr>
              <a:t>Comité de suivi </a:t>
            </a:r>
          </a:p>
          <a:p>
            <a:pPr algn="ctr"/>
            <a:r>
              <a:rPr lang="fr-FR" b="1" dirty="0" smtClean="0">
                <a:solidFill>
                  <a:srgbClr val="132576"/>
                </a:solidFill>
              </a:rPr>
              <a:t>11 juin</a:t>
            </a:r>
            <a:endParaRPr lang="fr-FR" b="1" dirty="0">
              <a:solidFill>
                <a:srgbClr val="132576"/>
              </a:solidFill>
            </a:endParaRPr>
          </a:p>
        </p:txBody>
      </p:sp>
      <p:sp>
        <p:nvSpPr>
          <p:cNvPr id="22" name="Organigramme : Décision 21"/>
          <p:cNvSpPr/>
          <p:nvPr/>
        </p:nvSpPr>
        <p:spPr>
          <a:xfrm>
            <a:off x="7781926" y="3557854"/>
            <a:ext cx="161925" cy="180975"/>
          </a:xfrm>
          <a:prstGeom prst="flowChartDecision">
            <a:avLst/>
          </a:prstGeom>
          <a:solidFill>
            <a:schemeClr val="accent6">
              <a:lumMod val="75000"/>
            </a:schemeClr>
          </a:solidFill>
          <a:ln>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3" name="ZoneTexte 22"/>
          <p:cNvSpPr txBox="1"/>
          <p:nvPr/>
        </p:nvSpPr>
        <p:spPr>
          <a:xfrm>
            <a:off x="7404503" y="3664960"/>
            <a:ext cx="1044173" cy="92333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b="1" dirty="0" smtClean="0">
                <a:solidFill>
                  <a:srgbClr val="132576"/>
                </a:solidFill>
              </a:rPr>
              <a:t>Comité de suivi </a:t>
            </a:r>
          </a:p>
          <a:p>
            <a:pPr algn="ctr"/>
            <a:r>
              <a:rPr lang="fr-FR" b="1" dirty="0" smtClean="0">
                <a:solidFill>
                  <a:srgbClr val="132576"/>
                </a:solidFill>
              </a:rPr>
              <a:t>11 sept.</a:t>
            </a:r>
            <a:endParaRPr lang="fr-FR" b="1" dirty="0">
              <a:solidFill>
                <a:srgbClr val="132576"/>
              </a:solidFill>
            </a:endParaRPr>
          </a:p>
        </p:txBody>
      </p:sp>
      <p:pic>
        <p:nvPicPr>
          <p:cNvPr id="19" name="Image 4" descr="logo Plan cancer 2014-2019.jpg"/>
          <p:cNvPicPr>
            <a:picLocks noChangeAspect="1"/>
          </p:cNvPicPr>
          <p:nvPr/>
        </p:nvPicPr>
        <p:blipFill>
          <a:blip r:embed="rId8"/>
          <a:srcRect/>
          <a:stretch>
            <a:fillRect/>
          </a:stretch>
        </p:blipFill>
        <p:spPr bwMode="auto">
          <a:xfrm>
            <a:off x="2545758" y="190068"/>
            <a:ext cx="1465262" cy="788987"/>
          </a:xfrm>
          <a:prstGeom prst="rect">
            <a:avLst/>
          </a:prstGeom>
          <a:noFill/>
          <a:ln w="9525">
            <a:noFill/>
            <a:miter lim="800000"/>
            <a:headEnd/>
            <a:tailEnd/>
          </a:ln>
        </p:spPr>
      </p:pic>
      <p:sp>
        <p:nvSpPr>
          <p:cNvPr id="24" name="Flèche vers le bas 23"/>
          <p:cNvSpPr/>
          <p:nvPr/>
        </p:nvSpPr>
        <p:spPr>
          <a:xfrm>
            <a:off x="5088733" y="1733549"/>
            <a:ext cx="461961" cy="571830"/>
          </a:xfrm>
          <a:prstGeom prst="downArrow">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5" name="Pentagone 24"/>
          <p:cNvSpPr/>
          <p:nvPr/>
        </p:nvSpPr>
        <p:spPr>
          <a:xfrm>
            <a:off x="3771900" y="1995518"/>
            <a:ext cx="1316833" cy="771526"/>
          </a:xfrm>
          <a:prstGeom prst="homePlate">
            <a:avLst/>
          </a:prstGeom>
          <a:solidFill>
            <a:schemeClr val="accent6">
              <a:lumMod val="20000"/>
              <a:lumOff val="8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b="1" dirty="0" smtClean="0">
                <a:solidFill>
                  <a:schemeClr val="tx1"/>
                </a:solidFill>
              </a:rPr>
              <a:t>Référents d’actions</a:t>
            </a:r>
          </a:p>
        </p:txBody>
      </p:sp>
      <p:sp>
        <p:nvSpPr>
          <p:cNvPr id="27" name="ZoneTexte 26"/>
          <p:cNvSpPr txBox="1"/>
          <p:nvPr/>
        </p:nvSpPr>
        <p:spPr>
          <a:xfrm>
            <a:off x="2637239" y="2024688"/>
            <a:ext cx="1282299" cy="923330"/>
          </a:xfrm>
          <a:prstGeom prst="rect">
            <a:avLst/>
          </a:prstGeom>
          <a:noFill/>
          <a:ln>
            <a:noFill/>
          </a:ln>
        </p:spPr>
        <p:txBody>
          <a:bodyPr wrap="square" rtlCol="0">
            <a:spAutoFit/>
          </a:bodyPr>
          <a:lstStyle/>
          <a:p>
            <a:pPr algn="ctr"/>
            <a:r>
              <a:rPr lang="fr-FR" b="1" dirty="0" smtClean="0">
                <a:solidFill>
                  <a:srgbClr val="132576"/>
                </a:solidFill>
              </a:rPr>
              <a:t>Réunion lancement</a:t>
            </a:r>
          </a:p>
          <a:p>
            <a:pPr algn="ctr"/>
            <a:r>
              <a:rPr lang="fr-FR" b="1" dirty="0" smtClean="0">
                <a:solidFill>
                  <a:srgbClr val="132576"/>
                </a:solidFill>
              </a:rPr>
              <a:t>20 mai</a:t>
            </a:r>
            <a:endParaRPr lang="fr-FR" b="1" dirty="0">
              <a:solidFill>
                <a:srgbClr val="132576"/>
              </a:solidFill>
            </a:endParaRPr>
          </a:p>
        </p:txBody>
      </p:sp>
      <p:sp>
        <p:nvSpPr>
          <p:cNvPr id="28" name="ZoneTexte 27"/>
          <p:cNvSpPr txBox="1"/>
          <p:nvPr/>
        </p:nvSpPr>
        <p:spPr>
          <a:xfrm>
            <a:off x="8448676" y="3574473"/>
            <a:ext cx="1030031" cy="92333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b="1" dirty="0" smtClean="0">
                <a:solidFill>
                  <a:srgbClr val="132576"/>
                </a:solidFill>
              </a:rPr>
              <a:t>Comité de pilotage</a:t>
            </a:r>
            <a:endParaRPr lang="fr-FR" b="1" dirty="0">
              <a:solidFill>
                <a:srgbClr val="132576"/>
              </a:solidFill>
            </a:endParaRPr>
          </a:p>
        </p:txBody>
      </p:sp>
    </p:spTree>
    <p:extLst>
      <p:ext uri="{BB962C8B-B14F-4D97-AF65-F5344CB8AC3E}">
        <p14:creationId xmlns:p14="http://schemas.microsoft.com/office/powerpoint/2010/main" xmlns="" val="28228160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223062"/>
            <a:ext cx="6288810" cy="789441"/>
          </a:xfrm>
        </p:spPr>
        <p:txBody>
          <a:bodyPr>
            <a:normAutofit fontScale="90000"/>
          </a:bodyPr>
          <a:lstStyle/>
          <a:p>
            <a:r>
              <a:rPr lang="fr-FR" sz="2800" b="1" dirty="0" smtClean="0"/>
              <a:t>3.</a:t>
            </a:r>
            <a:r>
              <a:rPr lang="fr-FR" sz="2800" dirty="0" smtClean="0"/>
              <a:t> </a:t>
            </a:r>
            <a:r>
              <a:rPr lang="fr-FR" sz="2800" b="1" dirty="0" smtClean="0"/>
              <a:t>L’organisation du suivi-évaluation </a:t>
            </a:r>
            <a:br>
              <a:rPr lang="fr-FR" sz="2800" b="1" dirty="0" smtClean="0"/>
            </a:br>
            <a:r>
              <a:rPr lang="fr-FR" sz="2800" b="1" dirty="0" smtClean="0"/>
              <a:t>du Plan cancer 3 au sein de l’INCa</a:t>
            </a:r>
            <a:endParaRPr lang="fr-FR" sz="2800" b="1" dirty="0" smtClean="0">
              <a:solidFill>
                <a:srgbClr val="002060"/>
              </a:solidFill>
            </a:endParaRPr>
          </a:p>
        </p:txBody>
      </p:sp>
      <p:sp>
        <p:nvSpPr>
          <p:cNvPr id="3" name="Espace réservé du contenu 2"/>
          <p:cNvSpPr>
            <a:spLocks noGrp="1"/>
          </p:cNvSpPr>
          <p:nvPr>
            <p:ph idx="4294967295"/>
          </p:nvPr>
        </p:nvSpPr>
        <p:spPr>
          <a:xfrm>
            <a:off x="152593" y="1314450"/>
            <a:ext cx="9613323" cy="5543551"/>
          </a:xfrm>
          <a:prstGeom prst="rect">
            <a:avLst/>
          </a:prstGeom>
        </p:spPr>
        <p:txBody>
          <a:bodyPr/>
          <a:lstStyle/>
          <a:p>
            <a:pPr>
              <a:buNone/>
            </a:pPr>
            <a:r>
              <a:rPr lang="fr-FR" sz="2000" b="1" dirty="0" smtClean="0"/>
              <a:t>Le rôle des référents d’actions au sein de l’INCa :</a:t>
            </a:r>
          </a:p>
          <a:p>
            <a:pPr marL="176213" lvl="0" indent="-176213" algn="just">
              <a:spcBef>
                <a:spcPts val="600"/>
              </a:spcBef>
              <a:spcAft>
                <a:spcPts val="600"/>
              </a:spcAft>
              <a:buFont typeface="Arial" pitchFamily="34" charset="0"/>
              <a:buChar char="•"/>
              <a:defRPr/>
            </a:pPr>
            <a:r>
              <a:rPr lang="fr-FR" sz="1900" dirty="0" smtClean="0">
                <a:solidFill>
                  <a:schemeClr val="tx2"/>
                </a:solidFill>
                <a:cs typeface="Tahoma" pitchFamily="34" charset="0"/>
              </a:rPr>
              <a:t>Un référent est désigné pour suivre une action dans son ensemble, en lien avec les autres départements et/ou pôles-directions associés à sa réalisation. </a:t>
            </a:r>
          </a:p>
          <a:p>
            <a:pPr marL="176213" lvl="0" indent="-176213" algn="just">
              <a:spcBef>
                <a:spcPts val="600"/>
              </a:spcBef>
              <a:spcAft>
                <a:spcPts val="600"/>
              </a:spcAft>
              <a:buFont typeface="Arial" pitchFamily="34" charset="0"/>
              <a:buChar char="•"/>
              <a:defRPr/>
            </a:pPr>
            <a:r>
              <a:rPr lang="fr-FR" sz="1900" dirty="0" smtClean="0">
                <a:solidFill>
                  <a:schemeClr val="tx2"/>
                </a:solidFill>
                <a:cs typeface="Tahoma" pitchFamily="34" charset="0"/>
              </a:rPr>
              <a:t>Des référents peuvent être identifiés pour certaines «sous-actions» si nécessaire (facultatif), qui seront les interlocuteurs du référent de l’action pour le suivi.</a:t>
            </a:r>
          </a:p>
          <a:p>
            <a:pPr marL="176213" indent="-176213" algn="just">
              <a:spcBef>
                <a:spcPts val="600"/>
              </a:spcBef>
              <a:spcAft>
                <a:spcPts val="600"/>
              </a:spcAft>
              <a:buFont typeface="Arial" pitchFamily="34" charset="0"/>
              <a:buChar char="•"/>
              <a:defRPr/>
            </a:pPr>
            <a:r>
              <a:rPr lang="fr-FR" sz="1900" dirty="0" smtClean="0">
                <a:solidFill>
                  <a:schemeClr val="tx2"/>
                </a:solidFill>
                <a:cs typeface="Tahoma" pitchFamily="34" charset="0"/>
              </a:rPr>
              <a:t>Le référent est chargé de collecter les informations de suivi, en interne et  le cas échéant auprès des correspondants externes, et d’assurer la saisie de ces informations sur l’outil Clarity. La validation des informations relève du manager ou du directeur, sous l’autorité duquel est placé le référent.  </a:t>
            </a:r>
          </a:p>
          <a:p>
            <a:pPr marL="176213" lvl="0" indent="-176213" algn="just">
              <a:spcBef>
                <a:spcPts val="600"/>
              </a:spcBef>
              <a:spcAft>
                <a:spcPts val="600"/>
              </a:spcAft>
              <a:buFont typeface="Arial" pitchFamily="34" charset="0"/>
              <a:buChar char="•"/>
              <a:defRPr/>
            </a:pPr>
            <a:r>
              <a:rPr lang="fr-FR" sz="1900" dirty="0" smtClean="0">
                <a:solidFill>
                  <a:schemeClr val="tx2"/>
                </a:solidFill>
                <a:cs typeface="Tahoma" pitchFamily="34" charset="0"/>
              </a:rPr>
              <a:t>Le profil des référents doit être adapté selon les différentes actions pour identifier les collaborateurs les plus à même d’en connaître et d’en apprécier l’avancement.</a:t>
            </a:r>
          </a:p>
          <a:p>
            <a:pPr marL="176213" lvl="0" indent="-176213" algn="just">
              <a:spcBef>
                <a:spcPts val="600"/>
              </a:spcBef>
              <a:spcAft>
                <a:spcPts val="600"/>
              </a:spcAft>
              <a:buFont typeface="Arial" pitchFamily="34" charset="0"/>
              <a:buChar char="•"/>
              <a:defRPr/>
            </a:pPr>
            <a:r>
              <a:rPr lang="fr-FR" sz="1900" dirty="0" smtClean="0">
                <a:solidFill>
                  <a:schemeClr val="tx2"/>
                </a:solidFill>
                <a:cs typeface="Tahoma" pitchFamily="34" charset="0"/>
              </a:rPr>
              <a:t>L’INCa étant chargé de suivre l’ensemble du Plan cancer, un référent est identifié pour chaque action, y compris celles qui ne relèvent pas de la responsabilité de l’INCa pour leur mise en œuvre. </a:t>
            </a:r>
          </a:p>
          <a:p>
            <a:pPr>
              <a:buNone/>
            </a:pPr>
            <a:endParaRPr lang="fr-FR" sz="2000" b="1" dirty="0" smtClean="0"/>
          </a:p>
        </p:txBody>
      </p:sp>
      <p:pic>
        <p:nvPicPr>
          <p:cNvPr id="5" name="Image 4" descr="logo Plan cancer 2014-2019.jpg"/>
          <p:cNvPicPr>
            <a:picLocks noChangeAspect="1"/>
          </p:cNvPicPr>
          <p:nvPr/>
        </p:nvPicPr>
        <p:blipFill>
          <a:blip r:embed="rId2"/>
          <a:stretch>
            <a:fillRect/>
          </a:stretch>
        </p:blipFill>
        <p:spPr>
          <a:xfrm>
            <a:off x="2154214" y="223062"/>
            <a:ext cx="1465286" cy="78944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4" name="Oval 4"/>
          <p:cNvSpPr>
            <a:spLocks noChangeArrowheads="1"/>
          </p:cNvSpPr>
          <p:nvPr/>
        </p:nvSpPr>
        <p:spPr bwMode="auto">
          <a:xfrm>
            <a:off x="2378472" y="1844675"/>
            <a:ext cx="4602163" cy="914400"/>
          </a:xfrm>
          <a:prstGeom prst="ellipse">
            <a:avLst/>
          </a:prstGeom>
          <a:solidFill>
            <a:srgbClr val="BBC5E3"/>
          </a:solidFill>
          <a:ln w="9525">
            <a:solidFill>
              <a:schemeClr val="tx1"/>
            </a:solidFill>
            <a:prstDash val="dash"/>
            <a:round/>
            <a:headEnd/>
            <a:tailEnd/>
          </a:ln>
          <a:effectLst/>
        </p:spPr>
        <p:txBody>
          <a:bodyPr wrap="none" anchor="ctr"/>
          <a:lstStyle/>
          <a:p>
            <a:pPr algn="ctr"/>
            <a:r>
              <a:rPr lang="fr-FR" dirty="0" smtClean="0"/>
              <a:t>Référents </a:t>
            </a:r>
            <a:r>
              <a:rPr lang="fr-FR" dirty="0"/>
              <a:t>d’actions</a:t>
            </a:r>
          </a:p>
          <a:p>
            <a:pPr algn="ctr"/>
            <a:r>
              <a:rPr lang="fr-FR" dirty="0"/>
              <a:t>du Plan </a:t>
            </a:r>
            <a:r>
              <a:rPr lang="fr-FR" dirty="0" smtClean="0"/>
              <a:t>cancer 3</a:t>
            </a:r>
            <a:endParaRPr lang="fr-FR" dirty="0"/>
          </a:p>
        </p:txBody>
      </p:sp>
      <p:sp>
        <p:nvSpPr>
          <p:cNvPr id="358407" name="Oval 7"/>
          <p:cNvSpPr>
            <a:spLocks noChangeArrowheads="1"/>
          </p:cNvSpPr>
          <p:nvPr/>
        </p:nvSpPr>
        <p:spPr bwMode="auto">
          <a:xfrm>
            <a:off x="2485366" y="3138488"/>
            <a:ext cx="1238909" cy="652462"/>
          </a:xfrm>
          <a:prstGeom prst="ellipse">
            <a:avLst/>
          </a:prstGeom>
          <a:solidFill>
            <a:schemeClr val="accent2">
              <a:lumMod val="20000"/>
              <a:lumOff val="80000"/>
            </a:schemeClr>
          </a:solidFill>
          <a:ln w="9525">
            <a:solidFill>
              <a:schemeClr val="tx1"/>
            </a:solidFill>
            <a:round/>
            <a:headEnd/>
            <a:tailEnd/>
          </a:ln>
          <a:effectLst/>
        </p:spPr>
        <p:txBody>
          <a:bodyPr wrap="none" anchor="ctr"/>
          <a:lstStyle/>
          <a:p>
            <a:pPr algn="ctr"/>
            <a:r>
              <a:rPr lang="fr-FR" sz="1600" dirty="0" smtClean="0"/>
              <a:t>DSI</a:t>
            </a:r>
            <a:endParaRPr lang="fr-FR" sz="1600" dirty="0"/>
          </a:p>
        </p:txBody>
      </p:sp>
      <p:sp>
        <p:nvSpPr>
          <p:cNvPr id="358408" name="Oval 8"/>
          <p:cNvSpPr>
            <a:spLocks noChangeArrowheads="1"/>
          </p:cNvSpPr>
          <p:nvPr/>
        </p:nvSpPr>
        <p:spPr bwMode="auto">
          <a:xfrm>
            <a:off x="3904456" y="4056063"/>
            <a:ext cx="2340637" cy="792162"/>
          </a:xfrm>
          <a:prstGeom prst="ellipse">
            <a:avLst/>
          </a:prstGeom>
          <a:solidFill>
            <a:srgbClr val="BBC5E3"/>
          </a:solidFill>
          <a:ln w="6350">
            <a:solidFill>
              <a:schemeClr val="tx1"/>
            </a:solidFill>
            <a:round/>
            <a:headEnd/>
            <a:tailEnd/>
          </a:ln>
          <a:effectLst/>
        </p:spPr>
        <p:txBody>
          <a:bodyPr wrap="none" anchor="ctr"/>
          <a:lstStyle/>
          <a:p>
            <a:pPr algn="ctr"/>
            <a:r>
              <a:rPr lang="fr-FR" sz="1600" b="1" dirty="0" smtClean="0"/>
              <a:t>Mission Plan </a:t>
            </a:r>
            <a:r>
              <a:rPr lang="fr-FR" sz="1600" b="1" dirty="0"/>
              <a:t>cancer</a:t>
            </a:r>
          </a:p>
        </p:txBody>
      </p:sp>
      <p:sp>
        <p:nvSpPr>
          <p:cNvPr id="358415" name="Line 15"/>
          <p:cNvSpPr>
            <a:spLocks noChangeShapeType="1"/>
          </p:cNvSpPr>
          <p:nvPr/>
        </p:nvSpPr>
        <p:spPr bwMode="auto">
          <a:xfrm>
            <a:off x="3393149" y="2636838"/>
            <a:ext cx="858176" cy="647700"/>
          </a:xfrm>
          <a:prstGeom prst="line">
            <a:avLst/>
          </a:prstGeom>
          <a:noFill/>
          <a:ln w="9525">
            <a:solidFill>
              <a:schemeClr val="tx1"/>
            </a:solidFill>
            <a:round/>
            <a:headEnd/>
            <a:tailEnd/>
          </a:ln>
          <a:effectLst/>
        </p:spPr>
        <p:txBody>
          <a:bodyPr/>
          <a:lstStyle/>
          <a:p>
            <a:endParaRPr lang="fr-FR"/>
          </a:p>
        </p:txBody>
      </p:sp>
      <p:sp>
        <p:nvSpPr>
          <p:cNvPr id="358416" name="Line 16"/>
          <p:cNvSpPr>
            <a:spLocks noChangeShapeType="1"/>
          </p:cNvSpPr>
          <p:nvPr/>
        </p:nvSpPr>
        <p:spPr bwMode="auto">
          <a:xfrm>
            <a:off x="4924424" y="2771774"/>
            <a:ext cx="19049" cy="1295399"/>
          </a:xfrm>
          <a:prstGeom prst="line">
            <a:avLst/>
          </a:prstGeom>
          <a:noFill/>
          <a:ln w="9525">
            <a:solidFill>
              <a:schemeClr val="tx1"/>
            </a:solidFill>
            <a:round/>
            <a:headEnd/>
            <a:tailEnd/>
          </a:ln>
          <a:effectLst/>
        </p:spPr>
        <p:txBody>
          <a:bodyPr/>
          <a:lstStyle/>
          <a:p>
            <a:endParaRPr lang="fr-FR"/>
          </a:p>
        </p:txBody>
      </p:sp>
      <p:sp>
        <p:nvSpPr>
          <p:cNvPr id="358417" name="Line 17"/>
          <p:cNvSpPr>
            <a:spLocks noChangeShapeType="1"/>
          </p:cNvSpPr>
          <p:nvPr/>
        </p:nvSpPr>
        <p:spPr bwMode="auto">
          <a:xfrm flipH="1">
            <a:off x="5495924" y="3810000"/>
            <a:ext cx="219075" cy="304801"/>
          </a:xfrm>
          <a:prstGeom prst="line">
            <a:avLst/>
          </a:prstGeom>
          <a:noFill/>
          <a:ln w="9525">
            <a:solidFill>
              <a:schemeClr val="tx1"/>
            </a:solidFill>
            <a:round/>
            <a:headEnd/>
            <a:tailEnd/>
          </a:ln>
          <a:effectLst/>
        </p:spPr>
        <p:txBody>
          <a:bodyPr/>
          <a:lstStyle/>
          <a:p>
            <a:endParaRPr lang="fr-FR"/>
          </a:p>
        </p:txBody>
      </p:sp>
      <p:sp>
        <p:nvSpPr>
          <p:cNvPr id="358421" name="Line 21"/>
          <p:cNvSpPr>
            <a:spLocks noChangeShapeType="1"/>
          </p:cNvSpPr>
          <p:nvPr/>
        </p:nvSpPr>
        <p:spPr bwMode="auto">
          <a:xfrm>
            <a:off x="5029200" y="5657851"/>
            <a:ext cx="1191" cy="434976"/>
          </a:xfrm>
          <a:prstGeom prst="line">
            <a:avLst/>
          </a:prstGeom>
          <a:noFill/>
          <a:ln w="9525">
            <a:solidFill>
              <a:schemeClr val="tx1"/>
            </a:solidFill>
            <a:round/>
            <a:headEnd/>
            <a:tailEnd/>
          </a:ln>
          <a:effectLst/>
        </p:spPr>
        <p:txBody>
          <a:bodyPr/>
          <a:lstStyle/>
          <a:p>
            <a:endParaRPr lang="fr-FR"/>
          </a:p>
        </p:txBody>
      </p:sp>
      <p:sp>
        <p:nvSpPr>
          <p:cNvPr id="358422" name="Oval 22"/>
          <p:cNvSpPr>
            <a:spLocks noChangeArrowheads="1"/>
          </p:cNvSpPr>
          <p:nvPr/>
        </p:nvSpPr>
        <p:spPr bwMode="auto">
          <a:xfrm>
            <a:off x="165762" y="2619376"/>
            <a:ext cx="2027634" cy="1152525"/>
          </a:xfrm>
          <a:prstGeom prst="rect">
            <a:avLst/>
          </a:prstGeom>
          <a:solidFill>
            <a:srgbClr val="BBC5E3"/>
          </a:solidFill>
          <a:ln w="9525">
            <a:solidFill>
              <a:schemeClr val="tx1"/>
            </a:solidFill>
            <a:round/>
            <a:headEnd/>
            <a:tailEnd/>
          </a:ln>
          <a:effectLst/>
        </p:spPr>
        <p:txBody>
          <a:bodyPr wrap="none" anchor="ctr"/>
          <a:lstStyle/>
          <a:p>
            <a:pPr algn="ctr"/>
            <a:r>
              <a:rPr lang="fr-FR" sz="1600" dirty="0" smtClean="0"/>
              <a:t>Correspondants</a:t>
            </a:r>
          </a:p>
          <a:p>
            <a:pPr algn="ctr"/>
            <a:r>
              <a:rPr lang="fr-FR" sz="1600" dirty="0" smtClean="0"/>
              <a:t>Externes /</a:t>
            </a:r>
            <a:endParaRPr lang="fr-FR" sz="1600" dirty="0"/>
          </a:p>
          <a:p>
            <a:pPr algn="ctr"/>
            <a:r>
              <a:rPr lang="fr-FR" sz="1600" dirty="0" smtClean="0"/>
              <a:t>Autres responsables</a:t>
            </a:r>
          </a:p>
          <a:p>
            <a:pPr algn="ctr"/>
            <a:r>
              <a:rPr lang="fr-FR" sz="1600" dirty="0" smtClean="0"/>
              <a:t>d’actions</a:t>
            </a:r>
            <a:endParaRPr lang="fr-FR" sz="1600" dirty="0"/>
          </a:p>
        </p:txBody>
      </p:sp>
      <p:sp>
        <p:nvSpPr>
          <p:cNvPr id="358424" name="Line 24"/>
          <p:cNvSpPr>
            <a:spLocks noChangeShapeType="1"/>
          </p:cNvSpPr>
          <p:nvPr/>
        </p:nvSpPr>
        <p:spPr bwMode="auto">
          <a:xfrm flipH="1">
            <a:off x="1181100" y="2324100"/>
            <a:ext cx="1219200" cy="314325"/>
          </a:xfrm>
          <a:prstGeom prst="line">
            <a:avLst/>
          </a:prstGeom>
          <a:noFill/>
          <a:ln w="9525">
            <a:solidFill>
              <a:schemeClr val="tx1"/>
            </a:solidFill>
            <a:round/>
            <a:headEnd/>
            <a:tailEnd/>
          </a:ln>
          <a:effectLst/>
        </p:spPr>
        <p:txBody>
          <a:bodyPr/>
          <a:lstStyle/>
          <a:p>
            <a:endParaRPr lang="fr-FR"/>
          </a:p>
        </p:txBody>
      </p:sp>
      <p:sp>
        <p:nvSpPr>
          <p:cNvPr id="358425" name="Line 25"/>
          <p:cNvSpPr>
            <a:spLocks noChangeShapeType="1"/>
          </p:cNvSpPr>
          <p:nvPr/>
        </p:nvSpPr>
        <p:spPr bwMode="auto">
          <a:xfrm>
            <a:off x="1190625" y="3762374"/>
            <a:ext cx="2686049" cy="695325"/>
          </a:xfrm>
          <a:prstGeom prst="line">
            <a:avLst/>
          </a:prstGeom>
          <a:noFill/>
          <a:ln w="9525">
            <a:solidFill>
              <a:schemeClr val="tx1"/>
            </a:solidFill>
            <a:round/>
            <a:headEnd/>
            <a:tailEnd/>
          </a:ln>
          <a:effectLst/>
        </p:spPr>
        <p:txBody>
          <a:bodyPr/>
          <a:lstStyle/>
          <a:p>
            <a:endParaRPr lang="fr-FR"/>
          </a:p>
        </p:txBody>
      </p:sp>
      <p:sp>
        <p:nvSpPr>
          <p:cNvPr id="358426" name="Rectangle 26"/>
          <p:cNvSpPr>
            <a:spLocks noChangeArrowheads="1"/>
          </p:cNvSpPr>
          <p:nvPr/>
        </p:nvSpPr>
        <p:spPr bwMode="auto">
          <a:xfrm>
            <a:off x="6451601" y="2660651"/>
            <a:ext cx="1482460" cy="792163"/>
          </a:xfrm>
          <a:prstGeom prst="rect">
            <a:avLst/>
          </a:prstGeom>
          <a:solidFill>
            <a:srgbClr val="000066"/>
          </a:solidFill>
          <a:ln w="9525">
            <a:solidFill>
              <a:schemeClr val="tx1"/>
            </a:solidFill>
            <a:miter lim="800000"/>
            <a:headEnd/>
            <a:tailEnd/>
          </a:ln>
          <a:effectLst/>
        </p:spPr>
        <p:txBody>
          <a:bodyPr wrap="none" anchor="ctr"/>
          <a:lstStyle/>
          <a:p>
            <a:pPr algn="ctr"/>
            <a:r>
              <a:rPr lang="fr-FR" sz="1400" b="1">
                <a:solidFill>
                  <a:schemeClr val="bg1"/>
                </a:solidFill>
              </a:rPr>
              <a:t>Directeurs</a:t>
            </a:r>
          </a:p>
          <a:p>
            <a:pPr algn="ctr"/>
            <a:r>
              <a:rPr lang="fr-FR" sz="1400" b="1">
                <a:solidFill>
                  <a:schemeClr val="bg1"/>
                </a:solidFill>
              </a:rPr>
              <a:t>Responsables </a:t>
            </a:r>
          </a:p>
          <a:p>
            <a:pPr algn="ctr"/>
            <a:r>
              <a:rPr lang="fr-FR" sz="1400" b="1">
                <a:solidFill>
                  <a:schemeClr val="bg1"/>
                </a:solidFill>
              </a:rPr>
              <a:t>de département</a:t>
            </a:r>
          </a:p>
        </p:txBody>
      </p:sp>
      <p:sp>
        <p:nvSpPr>
          <p:cNvPr id="358427" name="Rectangle 27"/>
          <p:cNvSpPr>
            <a:spLocks noChangeArrowheads="1"/>
          </p:cNvSpPr>
          <p:nvPr/>
        </p:nvSpPr>
        <p:spPr bwMode="auto">
          <a:xfrm>
            <a:off x="4557316" y="5143500"/>
            <a:ext cx="1014809" cy="533400"/>
          </a:xfrm>
          <a:prstGeom prst="rect">
            <a:avLst/>
          </a:prstGeom>
          <a:solidFill>
            <a:srgbClr val="000066"/>
          </a:solidFill>
          <a:ln w="9525">
            <a:solidFill>
              <a:schemeClr val="tx1"/>
            </a:solidFill>
            <a:miter lim="800000"/>
            <a:headEnd/>
            <a:tailEnd/>
          </a:ln>
          <a:effectLst/>
        </p:spPr>
        <p:txBody>
          <a:bodyPr wrap="none" anchor="ctr"/>
          <a:lstStyle/>
          <a:p>
            <a:pPr algn="ctr"/>
            <a:r>
              <a:rPr lang="fr-FR" sz="1400" b="1" dirty="0" smtClean="0">
                <a:solidFill>
                  <a:schemeClr val="bg1"/>
                </a:solidFill>
              </a:rPr>
              <a:t>CODIR</a:t>
            </a:r>
            <a:endParaRPr lang="fr-FR" sz="1400" b="1" dirty="0">
              <a:solidFill>
                <a:schemeClr val="bg1"/>
              </a:solidFill>
            </a:endParaRPr>
          </a:p>
        </p:txBody>
      </p:sp>
      <p:sp>
        <p:nvSpPr>
          <p:cNvPr id="358428" name="Rectangle 28"/>
          <p:cNvSpPr>
            <a:spLocks noChangeArrowheads="1"/>
          </p:cNvSpPr>
          <p:nvPr/>
        </p:nvSpPr>
        <p:spPr bwMode="auto">
          <a:xfrm>
            <a:off x="4319191" y="5829299"/>
            <a:ext cx="1403350" cy="612775"/>
          </a:xfrm>
          <a:prstGeom prst="rect">
            <a:avLst/>
          </a:prstGeom>
          <a:solidFill>
            <a:srgbClr val="000066"/>
          </a:solidFill>
          <a:ln w="9525">
            <a:solidFill>
              <a:schemeClr val="tx1"/>
            </a:solidFill>
            <a:miter lim="800000"/>
            <a:headEnd/>
            <a:tailEnd/>
          </a:ln>
          <a:effectLst/>
        </p:spPr>
        <p:txBody>
          <a:bodyPr wrap="none" anchor="ctr"/>
          <a:lstStyle/>
          <a:p>
            <a:pPr algn="ctr"/>
            <a:r>
              <a:rPr lang="fr-FR" sz="1400" b="1" dirty="0" smtClean="0">
                <a:solidFill>
                  <a:schemeClr val="bg1"/>
                </a:solidFill>
              </a:rPr>
              <a:t>DG</a:t>
            </a:r>
          </a:p>
          <a:p>
            <a:pPr algn="ctr"/>
            <a:r>
              <a:rPr lang="fr-FR" sz="1400" b="1" dirty="0" smtClean="0">
                <a:solidFill>
                  <a:schemeClr val="bg1"/>
                </a:solidFill>
              </a:rPr>
              <a:t>Présidente</a:t>
            </a:r>
            <a:endParaRPr lang="fr-FR" sz="1400" b="1" dirty="0">
              <a:solidFill>
                <a:schemeClr val="bg1"/>
              </a:solidFill>
            </a:endParaRPr>
          </a:p>
        </p:txBody>
      </p:sp>
      <p:sp>
        <p:nvSpPr>
          <p:cNvPr id="358430" name="AutoShape 30"/>
          <p:cNvSpPr>
            <a:spLocks noChangeArrowheads="1"/>
          </p:cNvSpPr>
          <p:nvPr/>
        </p:nvSpPr>
        <p:spPr bwMode="auto">
          <a:xfrm>
            <a:off x="4920325" y="4787902"/>
            <a:ext cx="311282" cy="346074"/>
          </a:xfrm>
          <a:prstGeom prst="downArrow">
            <a:avLst>
              <a:gd name="adj1" fmla="val 50000"/>
              <a:gd name="adj2" fmla="val 31354"/>
            </a:avLst>
          </a:prstGeom>
          <a:solidFill>
            <a:schemeClr val="accent1"/>
          </a:solidFill>
          <a:ln w="9525">
            <a:solidFill>
              <a:schemeClr val="tx1"/>
            </a:solidFill>
            <a:miter lim="800000"/>
            <a:headEnd/>
            <a:tailEnd/>
          </a:ln>
          <a:effectLst/>
        </p:spPr>
        <p:txBody>
          <a:bodyPr wrap="none" anchor="ctr"/>
          <a:lstStyle/>
          <a:p>
            <a:endParaRPr lang="fr-FR"/>
          </a:p>
        </p:txBody>
      </p:sp>
      <p:sp>
        <p:nvSpPr>
          <p:cNvPr id="358431" name="AutoShape 31"/>
          <p:cNvSpPr>
            <a:spLocks noChangeArrowheads="1"/>
          </p:cNvSpPr>
          <p:nvPr/>
        </p:nvSpPr>
        <p:spPr bwMode="auto">
          <a:xfrm rot="18176392">
            <a:off x="6824135" y="2246315"/>
            <a:ext cx="266568" cy="471487"/>
          </a:xfrm>
          <a:prstGeom prst="downArrow">
            <a:avLst>
              <a:gd name="adj1" fmla="val 50000"/>
              <a:gd name="adj2" fmla="val 47903"/>
            </a:avLst>
          </a:prstGeom>
          <a:solidFill>
            <a:schemeClr val="accent1"/>
          </a:solidFill>
          <a:ln w="9525">
            <a:solidFill>
              <a:schemeClr val="tx1"/>
            </a:solidFill>
            <a:miter lim="800000"/>
            <a:headEnd/>
            <a:tailEnd/>
          </a:ln>
          <a:effectLst/>
        </p:spPr>
        <p:txBody>
          <a:bodyPr wrap="none" anchor="ctr"/>
          <a:lstStyle/>
          <a:p>
            <a:endParaRPr lang="fr-FR"/>
          </a:p>
        </p:txBody>
      </p:sp>
      <p:sp>
        <p:nvSpPr>
          <p:cNvPr id="358446" name="Rectangle 46"/>
          <p:cNvSpPr>
            <a:spLocks noChangeArrowheads="1"/>
          </p:cNvSpPr>
          <p:nvPr/>
        </p:nvSpPr>
        <p:spPr bwMode="auto">
          <a:xfrm>
            <a:off x="8101277" y="5389563"/>
            <a:ext cx="1638962" cy="863600"/>
          </a:xfrm>
          <a:prstGeom prst="rect">
            <a:avLst/>
          </a:prstGeom>
          <a:solidFill>
            <a:srgbClr val="BBC5E3"/>
          </a:solidFill>
          <a:ln w="9525">
            <a:solidFill>
              <a:schemeClr val="tx1"/>
            </a:solidFill>
            <a:miter lim="800000"/>
            <a:headEnd/>
            <a:tailEnd/>
          </a:ln>
          <a:effectLst/>
        </p:spPr>
        <p:txBody>
          <a:bodyPr wrap="none" anchor="ctr"/>
          <a:lstStyle/>
          <a:p>
            <a:pPr algn="ctr"/>
            <a:endParaRPr lang="fr-FR" sz="1400" b="1" dirty="0"/>
          </a:p>
          <a:p>
            <a:pPr algn="ctr"/>
            <a:r>
              <a:rPr lang="fr-FR" b="1" dirty="0" smtClean="0"/>
              <a:t>Comité </a:t>
            </a:r>
          </a:p>
          <a:p>
            <a:pPr algn="ctr"/>
            <a:r>
              <a:rPr lang="fr-FR" b="1" dirty="0" smtClean="0"/>
              <a:t>de pilotage</a:t>
            </a:r>
          </a:p>
          <a:p>
            <a:pPr algn="ctr"/>
            <a:endParaRPr lang="fr-FR" sz="1400" b="1" dirty="0"/>
          </a:p>
        </p:txBody>
      </p:sp>
      <p:sp>
        <p:nvSpPr>
          <p:cNvPr id="358447" name="Line 47"/>
          <p:cNvSpPr>
            <a:spLocks noChangeShapeType="1"/>
          </p:cNvSpPr>
          <p:nvPr/>
        </p:nvSpPr>
        <p:spPr bwMode="auto">
          <a:xfrm>
            <a:off x="5724260" y="5992813"/>
            <a:ext cx="2338917" cy="0"/>
          </a:xfrm>
          <a:prstGeom prst="line">
            <a:avLst/>
          </a:prstGeom>
          <a:noFill/>
          <a:ln w="9525">
            <a:solidFill>
              <a:schemeClr val="tx1"/>
            </a:solidFill>
            <a:round/>
            <a:headEnd/>
            <a:tailEnd/>
          </a:ln>
          <a:effectLst/>
        </p:spPr>
        <p:txBody>
          <a:bodyPr/>
          <a:lstStyle/>
          <a:p>
            <a:endParaRPr lang="fr-FR"/>
          </a:p>
        </p:txBody>
      </p:sp>
      <p:sp>
        <p:nvSpPr>
          <p:cNvPr id="358456" name="Line 56"/>
          <p:cNvSpPr>
            <a:spLocks noChangeShapeType="1"/>
          </p:cNvSpPr>
          <p:nvPr/>
        </p:nvSpPr>
        <p:spPr bwMode="auto">
          <a:xfrm>
            <a:off x="2301081" y="1773238"/>
            <a:ext cx="0" cy="4679950"/>
          </a:xfrm>
          <a:prstGeom prst="line">
            <a:avLst/>
          </a:prstGeom>
          <a:noFill/>
          <a:ln w="12700">
            <a:solidFill>
              <a:schemeClr val="tx1"/>
            </a:solidFill>
            <a:prstDash val="dash"/>
            <a:round/>
            <a:headEnd/>
            <a:tailEnd/>
          </a:ln>
          <a:effectLst/>
        </p:spPr>
        <p:txBody>
          <a:bodyPr/>
          <a:lstStyle/>
          <a:p>
            <a:endParaRPr lang="fr-FR"/>
          </a:p>
        </p:txBody>
      </p:sp>
      <p:sp>
        <p:nvSpPr>
          <p:cNvPr id="358457" name="Line 57"/>
          <p:cNvSpPr>
            <a:spLocks noChangeShapeType="1"/>
          </p:cNvSpPr>
          <p:nvPr/>
        </p:nvSpPr>
        <p:spPr bwMode="auto">
          <a:xfrm>
            <a:off x="7917921" y="1773238"/>
            <a:ext cx="0" cy="4679950"/>
          </a:xfrm>
          <a:prstGeom prst="line">
            <a:avLst/>
          </a:prstGeom>
          <a:noFill/>
          <a:ln w="6350">
            <a:solidFill>
              <a:schemeClr val="tx1"/>
            </a:solidFill>
            <a:prstDash val="dash"/>
            <a:round/>
            <a:headEnd/>
            <a:tailEnd/>
          </a:ln>
          <a:effectLst/>
        </p:spPr>
        <p:txBody>
          <a:bodyPr/>
          <a:lstStyle/>
          <a:p>
            <a:endParaRPr lang="fr-FR"/>
          </a:p>
        </p:txBody>
      </p:sp>
      <p:sp>
        <p:nvSpPr>
          <p:cNvPr id="358458" name="Line 58"/>
          <p:cNvSpPr>
            <a:spLocks noChangeShapeType="1"/>
          </p:cNvSpPr>
          <p:nvPr/>
        </p:nvSpPr>
        <p:spPr bwMode="auto">
          <a:xfrm flipH="1">
            <a:off x="2301081" y="6453188"/>
            <a:ext cx="5537729" cy="0"/>
          </a:xfrm>
          <a:prstGeom prst="line">
            <a:avLst/>
          </a:prstGeom>
          <a:noFill/>
          <a:ln w="6350">
            <a:solidFill>
              <a:schemeClr val="tx1"/>
            </a:solidFill>
            <a:prstDash val="dash"/>
            <a:round/>
            <a:headEnd/>
            <a:tailEnd/>
          </a:ln>
          <a:effectLst/>
        </p:spPr>
        <p:txBody>
          <a:bodyPr/>
          <a:lstStyle/>
          <a:p>
            <a:endParaRPr lang="fr-FR"/>
          </a:p>
        </p:txBody>
      </p:sp>
      <p:sp>
        <p:nvSpPr>
          <p:cNvPr id="358459" name="Line 59"/>
          <p:cNvSpPr>
            <a:spLocks noChangeShapeType="1"/>
          </p:cNvSpPr>
          <p:nvPr/>
        </p:nvSpPr>
        <p:spPr bwMode="auto">
          <a:xfrm flipH="1">
            <a:off x="2301081" y="1773238"/>
            <a:ext cx="5537729" cy="0"/>
          </a:xfrm>
          <a:prstGeom prst="line">
            <a:avLst/>
          </a:prstGeom>
          <a:noFill/>
          <a:ln w="6350">
            <a:solidFill>
              <a:schemeClr val="tx1"/>
            </a:solidFill>
            <a:prstDash val="dash"/>
            <a:round/>
            <a:headEnd/>
            <a:tailEnd/>
          </a:ln>
          <a:effectLst/>
        </p:spPr>
        <p:txBody>
          <a:bodyPr/>
          <a:lstStyle/>
          <a:p>
            <a:endParaRPr lang="fr-FR"/>
          </a:p>
        </p:txBody>
      </p:sp>
      <p:cxnSp>
        <p:nvCxnSpPr>
          <p:cNvPr id="358471" name="AutoShape 71"/>
          <p:cNvCxnSpPr>
            <a:cxnSpLocks noChangeShapeType="1"/>
            <a:endCxn id="358402" idx="1"/>
          </p:cNvCxnSpPr>
          <p:nvPr/>
        </p:nvCxnSpPr>
        <p:spPr bwMode="auto">
          <a:xfrm>
            <a:off x="116946" y="3968750"/>
            <a:ext cx="0" cy="0"/>
          </a:xfrm>
          <a:prstGeom prst="straightConnector1">
            <a:avLst/>
          </a:prstGeom>
          <a:noFill/>
          <a:ln w="9525">
            <a:solidFill>
              <a:schemeClr val="tx1"/>
            </a:solidFill>
            <a:round/>
            <a:headEnd/>
            <a:tailEnd/>
          </a:ln>
          <a:effectLst/>
        </p:spPr>
      </p:cxnSp>
      <p:cxnSp>
        <p:nvCxnSpPr>
          <p:cNvPr id="358472" name="AutoShape 72"/>
          <p:cNvCxnSpPr>
            <a:cxnSpLocks noChangeShapeType="1"/>
            <a:endCxn id="358402" idx="1"/>
          </p:cNvCxnSpPr>
          <p:nvPr/>
        </p:nvCxnSpPr>
        <p:spPr bwMode="auto">
          <a:xfrm>
            <a:off x="116946" y="3968750"/>
            <a:ext cx="0" cy="0"/>
          </a:xfrm>
          <a:prstGeom prst="straightConnector1">
            <a:avLst/>
          </a:prstGeom>
          <a:noFill/>
          <a:ln w="9525">
            <a:solidFill>
              <a:schemeClr val="tx1"/>
            </a:solidFill>
            <a:round/>
            <a:headEnd/>
            <a:tailEnd/>
          </a:ln>
          <a:effectLst/>
        </p:spPr>
      </p:cxnSp>
      <p:sp>
        <p:nvSpPr>
          <p:cNvPr id="358476" name="Oval 76"/>
          <p:cNvSpPr>
            <a:spLocks noChangeArrowheads="1"/>
          </p:cNvSpPr>
          <p:nvPr/>
        </p:nvSpPr>
        <p:spPr bwMode="auto">
          <a:xfrm>
            <a:off x="5186892" y="2636838"/>
            <a:ext cx="390393" cy="215900"/>
          </a:xfrm>
          <a:prstGeom prst="ellipse">
            <a:avLst/>
          </a:prstGeom>
          <a:solidFill>
            <a:srgbClr val="BBC5E3"/>
          </a:solidFill>
          <a:ln w="9525">
            <a:solidFill>
              <a:schemeClr val="tx1"/>
            </a:solidFill>
            <a:round/>
            <a:headEnd/>
            <a:tailEnd/>
          </a:ln>
          <a:effectLst/>
        </p:spPr>
        <p:txBody>
          <a:bodyPr wrap="none" anchor="ctr"/>
          <a:lstStyle/>
          <a:p>
            <a:endParaRPr lang="fr-FR"/>
          </a:p>
        </p:txBody>
      </p:sp>
      <p:sp>
        <p:nvSpPr>
          <p:cNvPr id="358478" name="Oval 78"/>
          <p:cNvSpPr>
            <a:spLocks noChangeArrowheads="1"/>
          </p:cNvSpPr>
          <p:nvPr/>
        </p:nvSpPr>
        <p:spPr bwMode="auto">
          <a:xfrm>
            <a:off x="3938324" y="2636838"/>
            <a:ext cx="390393" cy="215900"/>
          </a:xfrm>
          <a:prstGeom prst="ellipse">
            <a:avLst/>
          </a:prstGeom>
          <a:solidFill>
            <a:srgbClr val="BBC5E3"/>
          </a:solidFill>
          <a:ln w="9525">
            <a:solidFill>
              <a:schemeClr val="tx1"/>
            </a:solidFill>
            <a:round/>
            <a:headEnd/>
            <a:tailEnd/>
          </a:ln>
          <a:effectLst/>
        </p:spPr>
        <p:txBody>
          <a:bodyPr wrap="none" anchor="ctr"/>
          <a:lstStyle/>
          <a:p>
            <a:endParaRPr lang="fr-FR"/>
          </a:p>
        </p:txBody>
      </p:sp>
      <p:sp>
        <p:nvSpPr>
          <p:cNvPr id="358479" name="Oval 79"/>
          <p:cNvSpPr>
            <a:spLocks noChangeArrowheads="1"/>
          </p:cNvSpPr>
          <p:nvPr/>
        </p:nvSpPr>
        <p:spPr bwMode="auto">
          <a:xfrm>
            <a:off x="2846256" y="2492375"/>
            <a:ext cx="390392" cy="215900"/>
          </a:xfrm>
          <a:prstGeom prst="ellipse">
            <a:avLst/>
          </a:prstGeom>
          <a:solidFill>
            <a:srgbClr val="BBC5E3"/>
          </a:solidFill>
          <a:ln w="9525">
            <a:solidFill>
              <a:schemeClr val="tx1"/>
            </a:solidFill>
            <a:round/>
            <a:headEnd/>
            <a:tailEnd/>
          </a:ln>
          <a:effectLst/>
        </p:spPr>
        <p:txBody>
          <a:bodyPr wrap="none" anchor="ctr"/>
          <a:lstStyle/>
          <a:p>
            <a:endParaRPr lang="fr-FR"/>
          </a:p>
        </p:txBody>
      </p:sp>
      <p:sp>
        <p:nvSpPr>
          <p:cNvPr id="358480" name="Oval 80"/>
          <p:cNvSpPr>
            <a:spLocks noChangeArrowheads="1"/>
          </p:cNvSpPr>
          <p:nvPr/>
        </p:nvSpPr>
        <p:spPr bwMode="auto">
          <a:xfrm>
            <a:off x="2612364" y="1916113"/>
            <a:ext cx="390392" cy="215900"/>
          </a:xfrm>
          <a:prstGeom prst="ellipse">
            <a:avLst/>
          </a:prstGeom>
          <a:solidFill>
            <a:srgbClr val="BBC5E3"/>
          </a:solidFill>
          <a:ln w="9525">
            <a:solidFill>
              <a:schemeClr val="tx1"/>
            </a:solidFill>
            <a:round/>
            <a:headEnd/>
            <a:tailEnd/>
          </a:ln>
          <a:effectLst/>
        </p:spPr>
        <p:txBody>
          <a:bodyPr wrap="none" anchor="ctr"/>
          <a:lstStyle/>
          <a:p>
            <a:endParaRPr lang="fr-FR"/>
          </a:p>
        </p:txBody>
      </p:sp>
      <p:sp>
        <p:nvSpPr>
          <p:cNvPr id="358481" name="Oval 81"/>
          <p:cNvSpPr>
            <a:spLocks noChangeArrowheads="1"/>
          </p:cNvSpPr>
          <p:nvPr/>
        </p:nvSpPr>
        <p:spPr bwMode="auto">
          <a:xfrm>
            <a:off x="3470540" y="1773238"/>
            <a:ext cx="390393" cy="215900"/>
          </a:xfrm>
          <a:prstGeom prst="ellipse">
            <a:avLst/>
          </a:prstGeom>
          <a:solidFill>
            <a:srgbClr val="BBC5E3"/>
          </a:solidFill>
          <a:ln w="9525">
            <a:solidFill>
              <a:schemeClr val="tx1"/>
            </a:solidFill>
            <a:round/>
            <a:headEnd/>
            <a:tailEnd/>
          </a:ln>
          <a:effectLst/>
        </p:spPr>
        <p:txBody>
          <a:bodyPr wrap="none" anchor="ctr"/>
          <a:lstStyle/>
          <a:p>
            <a:endParaRPr lang="fr-FR"/>
          </a:p>
        </p:txBody>
      </p:sp>
      <p:sp>
        <p:nvSpPr>
          <p:cNvPr id="358482" name="Oval 82"/>
          <p:cNvSpPr>
            <a:spLocks noChangeArrowheads="1"/>
          </p:cNvSpPr>
          <p:nvPr/>
        </p:nvSpPr>
        <p:spPr bwMode="auto">
          <a:xfrm>
            <a:off x="4406107" y="1700213"/>
            <a:ext cx="390393" cy="215900"/>
          </a:xfrm>
          <a:prstGeom prst="ellipse">
            <a:avLst/>
          </a:prstGeom>
          <a:solidFill>
            <a:srgbClr val="BBC5E3"/>
          </a:solidFill>
          <a:ln w="9525">
            <a:solidFill>
              <a:schemeClr val="tx1"/>
            </a:solidFill>
            <a:round/>
            <a:headEnd/>
            <a:tailEnd/>
          </a:ln>
          <a:effectLst/>
        </p:spPr>
        <p:txBody>
          <a:bodyPr wrap="none" anchor="ctr"/>
          <a:lstStyle/>
          <a:p>
            <a:endParaRPr lang="fr-FR"/>
          </a:p>
        </p:txBody>
      </p:sp>
      <p:sp>
        <p:nvSpPr>
          <p:cNvPr id="358483" name="Oval 83"/>
          <p:cNvSpPr>
            <a:spLocks noChangeArrowheads="1"/>
          </p:cNvSpPr>
          <p:nvPr/>
        </p:nvSpPr>
        <p:spPr bwMode="auto">
          <a:xfrm>
            <a:off x="5343393" y="1773238"/>
            <a:ext cx="390392" cy="215900"/>
          </a:xfrm>
          <a:prstGeom prst="ellipse">
            <a:avLst/>
          </a:prstGeom>
          <a:solidFill>
            <a:srgbClr val="BBC5E3"/>
          </a:solidFill>
          <a:ln w="9525">
            <a:solidFill>
              <a:schemeClr val="tx1"/>
            </a:solidFill>
            <a:round/>
            <a:headEnd/>
            <a:tailEnd/>
          </a:ln>
          <a:effectLst/>
        </p:spPr>
        <p:txBody>
          <a:bodyPr wrap="none" anchor="ctr"/>
          <a:lstStyle/>
          <a:p>
            <a:endParaRPr lang="fr-FR"/>
          </a:p>
        </p:txBody>
      </p:sp>
      <p:sp>
        <p:nvSpPr>
          <p:cNvPr id="358484" name="Oval 84"/>
          <p:cNvSpPr>
            <a:spLocks noChangeArrowheads="1"/>
          </p:cNvSpPr>
          <p:nvPr/>
        </p:nvSpPr>
        <p:spPr bwMode="auto">
          <a:xfrm>
            <a:off x="6278960" y="1916113"/>
            <a:ext cx="390392" cy="215900"/>
          </a:xfrm>
          <a:prstGeom prst="ellipse">
            <a:avLst/>
          </a:prstGeom>
          <a:solidFill>
            <a:srgbClr val="BBC5E3"/>
          </a:solidFill>
          <a:ln w="9525">
            <a:solidFill>
              <a:schemeClr val="tx1"/>
            </a:solidFill>
            <a:round/>
            <a:headEnd/>
            <a:tailEnd/>
          </a:ln>
          <a:effectLst/>
        </p:spPr>
        <p:txBody>
          <a:bodyPr wrap="none" anchor="ctr"/>
          <a:lstStyle/>
          <a:p>
            <a:endParaRPr lang="fr-FR"/>
          </a:p>
        </p:txBody>
      </p:sp>
      <p:sp>
        <p:nvSpPr>
          <p:cNvPr id="358485" name="Oval 85"/>
          <p:cNvSpPr>
            <a:spLocks noChangeArrowheads="1"/>
          </p:cNvSpPr>
          <p:nvPr/>
        </p:nvSpPr>
        <p:spPr bwMode="auto">
          <a:xfrm>
            <a:off x="6045068" y="2492375"/>
            <a:ext cx="390392" cy="215900"/>
          </a:xfrm>
          <a:prstGeom prst="ellipse">
            <a:avLst/>
          </a:prstGeom>
          <a:solidFill>
            <a:srgbClr val="BBC5E3"/>
          </a:solidFill>
          <a:ln w="9525">
            <a:solidFill>
              <a:schemeClr val="tx1"/>
            </a:solidFill>
            <a:round/>
            <a:headEnd/>
            <a:tailEnd/>
          </a:ln>
          <a:effectLst/>
        </p:spPr>
        <p:txBody>
          <a:bodyPr wrap="none" anchor="ctr"/>
          <a:lstStyle/>
          <a:p>
            <a:endParaRPr lang="fr-FR"/>
          </a:p>
        </p:txBody>
      </p:sp>
      <p:pic>
        <p:nvPicPr>
          <p:cNvPr id="358487" name="Picture 87" descr="MC900078749[1]"/>
          <p:cNvPicPr>
            <a:picLocks noChangeAspect="1" noChangeArrowheads="1"/>
          </p:cNvPicPr>
          <p:nvPr/>
        </p:nvPicPr>
        <p:blipFill>
          <a:blip r:embed="rId2"/>
          <a:srcRect/>
          <a:stretch>
            <a:fillRect/>
          </a:stretch>
        </p:blipFill>
        <p:spPr bwMode="auto">
          <a:xfrm>
            <a:off x="6617363" y="1338264"/>
            <a:ext cx="2184135" cy="808037"/>
          </a:xfrm>
          <a:prstGeom prst="rect">
            <a:avLst/>
          </a:prstGeom>
          <a:noFill/>
        </p:spPr>
      </p:pic>
      <p:pic>
        <p:nvPicPr>
          <p:cNvPr id="51" name="Image 50" descr="logo Plan cancer 2014-2019.jpg"/>
          <p:cNvPicPr>
            <a:picLocks noChangeAspect="1"/>
          </p:cNvPicPr>
          <p:nvPr/>
        </p:nvPicPr>
        <p:blipFill>
          <a:blip r:embed="rId3"/>
          <a:stretch>
            <a:fillRect/>
          </a:stretch>
        </p:blipFill>
        <p:spPr>
          <a:xfrm>
            <a:off x="2154214" y="223062"/>
            <a:ext cx="1465286" cy="789441"/>
          </a:xfrm>
          <a:prstGeom prst="rect">
            <a:avLst/>
          </a:prstGeom>
        </p:spPr>
      </p:pic>
      <p:sp>
        <p:nvSpPr>
          <p:cNvPr id="53" name="Titre 1"/>
          <p:cNvSpPr>
            <a:spLocks noGrp="1"/>
          </p:cNvSpPr>
          <p:nvPr>
            <p:ph type="title"/>
          </p:nvPr>
        </p:nvSpPr>
        <p:spPr>
          <a:xfrm>
            <a:off x="495300" y="0"/>
            <a:ext cx="9220200" cy="1093808"/>
          </a:xfrm>
        </p:spPr>
        <p:txBody>
          <a:bodyPr>
            <a:normAutofit/>
          </a:bodyPr>
          <a:lstStyle/>
          <a:p>
            <a:r>
              <a:rPr lang="fr-FR" sz="2800" dirty="0" smtClean="0"/>
              <a:t>L’organisation du suivi-évaluation </a:t>
            </a:r>
            <a:br>
              <a:rPr lang="fr-FR" sz="2800" dirty="0" smtClean="0"/>
            </a:br>
            <a:r>
              <a:rPr lang="fr-FR" sz="2800" dirty="0" smtClean="0"/>
              <a:t>du Plan cancer 3 à l’INCa</a:t>
            </a:r>
            <a:endParaRPr lang="fr-FR" sz="2800" dirty="0" smtClean="0">
              <a:solidFill>
                <a:srgbClr val="002060"/>
              </a:solidFill>
            </a:endParaRPr>
          </a:p>
        </p:txBody>
      </p:sp>
      <p:sp>
        <p:nvSpPr>
          <p:cNvPr id="54" name="Rectangle 46"/>
          <p:cNvSpPr>
            <a:spLocks noChangeArrowheads="1"/>
          </p:cNvSpPr>
          <p:nvPr/>
        </p:nvSpPr>
        <p:spPr bwMode="auto">
          <a:xfrm>
            <a:off x="8063177" y="4294188"/>
            <a:ext cx="1638962" cy="863600"/>
          </a:xfrm>
          <a:prstGeom prst="rect">
            <a:avLst/>
          </a:prstGeom>
          <a:solidFill>
            <a:srgbClr val="BBC5E3"/>
          </a:solidFill>
          <a:ln w="9525">
            <a:solidFill>
              <a:schemeClr val="tx1"/>
            </a:solidFill>
            <a:miter lim="800000"/>
            <a:headEnd/>
            <a:tailEnd/>
          </a:ln>
          <a:effectLst/>
        </p:spPr>
        <p:txBody>
          <a:bodyPr wrap="none" anchor="ctr"/>
          <a:lstStyle/>
          <a:p>
            <a:pPr algn="ctr"/>
            <a:endParaRPr lang="fr-FR" sz="1400" b="1" dirty="0"/>
          </a:p>
          <a:p>
            <a:pPr algn="ctr"/>
            <a:r>
              <a:rPr lang="fr-FR" b="1" dirty="0" smtClean="0"/>
              <a:t>Comité </a:t>
            </a:r>
            <a:endParaRPr lang="fr-FR" b="1" dirty="0"/>
          </a:p>
          <a:p>
            <a:pPr algn="ctr"/>
            <a:r>
              <a:rPr lang="fr-FR" b="1" dirty="0"/>
              <a:t>de </a:t>
            </a:r>
            <a:r>
              <a:rPr lang="fr-FR" b="1" dirty="0" smtClean="0"/>
              <a:t>suivi</a:t>
            </a:r>
            <a:endParaRPr lang="fr-FR" b="1" dirty="0"/>
          </a:p>
          <a:p>
            <a:pPr algn="ctr"/>
            <a:endParaRPr lang="fr-FR" sz="1400" b="1" dirty="0"/>
          </a:p>
        </p:txBody>
      </p:sp>
      <p:sp>
        <p:nvSpPr>
          <p:cNvPr id="56" name="Line 47"/>
          <p:cNvSpPr>
            <a:spLocks noChangeShapeType="1"/>
          </p:cNvSpPr>
          <p:nvPr/>
        </p:nvSpPr>
        <p:spPr bwMode="auto">
          <a:xfrm flipV="1">
            <a:off x="5724260" y="4648200"/>
            <a:ext cx="2391039" cy="1287463"/>
          </a:xfrm>
          <a:prstGeom prst="line">
            <a:avLst/>
          </a:prstGeom>
          <a:noFill/>
          <a:ln w="9525">
            <a:solidFill>
              <a:schemeClr val="tx1"/>
            </a:solidFill>
            <a:round/>
            <a:headEnd/>
            <a:tailEnd/>
          </a:ln>
          <a:effectLst/>
        </p:spPr>
        <p:txBody>
          <a:bodyPr/>
          <a:lstStyle/>
          <a:p>
            <a:endParaRPr lang="fr-FR"/>
          </a:p>
        </p:txBody>
      </p:sp>
      <p:sp>
        <p:nvSpPr>
          <p:cNvPr id="57" name="Oval 7"/>
          <p:cNvSpPr>
            <a:spLocks noChangeArrowheads="1"/>
          </p:cNvSpPr>
          <p:nvPr/>
        </p:nvSpPr>
        <p:spPr bwMode="auto">
          <a:xfrm>
            <a:off x="5133316" y="3186113"/>
            <a:ext cx="1238909" cy="652462"/>
          </a:xfrm>
          <a:prstGeom prst="ellipse">
            <a:avLst/>
          </a:prstGeom>
          <a:solidFill>
            <a:schemeClr val="accent2">
              <a:lumMod val="20000"/>
              <a:lumOff val="80000"/>
            </a:schemeClr>
          </a:solidFill>
          <a:ln w="9525">
            <a:solidFill>
              <a:schemeClr val="tx1"/>
            </a:solidFill>
            <a:round/>
            <a:headEnd/>
            <a:tailEnd/>
          </a:ln>
          <a:effectLst/>
        </p:spPr>
        <p:txBody>
          <a:bodyPr wrap="none" anchor="ctr"/>
          <a:lstStyle/>
          <a:p>
            <a:pPr algn="ctr"/>
            <a:r>
              <a:rPr lang="fr-FR" sz="1600" dirty="0" smtClean="0"/>
              <a:t>Réseau </a:t>
            </a:r>
          </a:p>
          <a:p>
            <a:pPr algn="ctr"/>
            <a:r>
              <a:rPr lang="fr-FR" sz="1600" dirty="0" smtClean="0"/>
              <a:t>Evaluation</a:t>
            </a:r>
            <a:endParaRPr lang="fr-FR" sz="1600" dirty="0"/>
          </a:p>
        </p:txBody>
      </p:sp>
      <p:sp>
        <p:nvSpPr>
          <p:cNvPr id="58" name="Oval 7"/>
          <p:cNvSpPr>
            <a:spLocks noChangeArrowheads="1"/>
          </p:cNvSpPr>
          <p:nvPr/>
        </p:nvSpPr>
        <p:spPr bwMode="auto">
          <a:xfrm>
            <a:off x="3533116" y="3138488"/>
            <a:ext cx="1238909" cy="652462"/>
          </a:xfrm>
          <a:prstGeom prst="ellipse">
            <a:avLst/>
          </a:prstGeom>
          <a:solidFill>
            <a:schemeClr val="accent2">
              <a:lumMod val="20000"/>
              <a:lumOff val="80000"/>
            </a:schemeClr>
          </a:solidFill>
          <a:ln w="9525">
            <a:solidFill>
              <a:schemeClr val="tx1"/>
            </a:solidFill>
            <a:round/>
            <a:headEnd/>
            <a:tailEnd/>
          </a:ln>
          <a:effectLst/>
        </p:spPr>
        <p:txBody>
          <a:bodyPr wrap="none" anchor="ctr"/>
          <a:lstStyle/>
          <a:p>
            <a:pPr algn="ctr"/>
            <a:r>
              <a:rPr lang="fr-FR" sz="1600" dirty="0" smtClean="0"/>
              <a:t>Groupe</a:t>
            </a:r>
          </a:p>
          <a:p>
            <a:pPr algn="ctr"/>
            <a:r>
              <a:rPr lang="fr-FR" sz="1600" dirty="0" smtClean="0"/>
              <a:t>MOSAIC</a:t>
            </a:r>
            <a:endParaRPr lang="fr-FR" sz="1600" dirty="0"/>
          </a:p>
        </p:txBody>
      </p:sp>
      <p:sp>
        <p:nvSpPr>
          <p:cNvPr id="59" name="Line 15"/>
          <p:cNvSpPr>
            <a:spLocks noChangeShapeType="1"/>
          </p:cNvSpPr>
          <p:nvPr/>
        </p:nvSpPr>
        <p:spPr bwMode="auto">
          <a:xfrm flipH="1">
            <a:off x="3248025" y="2695575"/>
            <a:ext cx="133350" cy="561975"/>
          </a:xfrm>
          <a:prstGeom prst="line">
            <a:avLst/>
          </a:prstGeom>
          <a:noFill/>
          <a:ln w="9525">
            <a:solidFill>
              <a:schemeClr val="tx1"/>
            </a:solidFill>
            <a:round/>
            <a:headEnd/>
            <a:tailEnd/>
          </a:ln>
          <a:effectLst/>
        </p:spPr>
        <p:txBody>
          <a:bodyPr/>
          <a:lstStyle/>
          <a:p>
            <a:endParaRPr lang="fr-FR"/>
          </a:p>
        </p:txBody>
      </p:sp>
      <p:sp>
        <p:nvSpPr>
          <p:cNvPr id="60" name="Line 15"/>
          <p:cNvSpPr>
            <a:spLocks noChangeShapeType="1"/>
          </p:cNvSpPr>
          <p:nvPr/>
        </p:nvSpPr>
        <p:spPr bwMode="auto">
          <a:xfrm flipH="1" flipV="1">
            <a:off x="3362325" y="3743324"/>
            <a:ext cx="828674" cy="428625"/>
          </a:xfrm>
          <a:prstGeom prst="line">
            <a:avLst/>
          </a:prstGeom>
          <a:noFill/>
          <a:ln w="9525">
            <a:solidFill>
              <a:schemeClr val="tx1"/>
            </a:solidFill>
            <a:round/>
            <a:headEnd/>
            <a:tailEnd/>
          </a:ln>
          <a:effectLst/>
        </p:spPr>
        <p:txBody>
          <a:bodyPr/>
          <a:lstStyle/>
          <a:p>
            <a:endParaRPr lang="fr-FR"/>
          </a:p>
        </p:txBody>
      </p:sp>
      <p:sp>
        <p:nvSpPr>
          <p:cNvPr id="61" name="Line 15"/>
          <p:cNvSpPr>
            <a:spLocks noChangeShapeType="1"/>
          </p:cNvSpPr>
          <p:nvPr/>
        </p:nvSpPr>
        <p:spPr bwMode="auto">
          <a:xfrm>
            <a:off x="4391023" y="3733800"/>
            <a:ext cx="1" cy="380999"/>
          </a:xfrm>
          <a:prstGeom prst="line">
            <a:avLst/>
          </a:prstGeom>
          <a:noFill/>
          <a:ln w="9525">
            <a:solidFill>
              <a:schemeClr val="tx1"/>
            </a:solidFill>
            <a:round/>
            <a:headEnd/>
            <a:tailEnd/>
          </a:ln>
          <a:effectLst/>
        </p:spPr>
        <p:txBody>
          <a:bodyPr/>
          <a:lstStyle/>
          <a:p>
            <a:endParaRPr lang="fr-FR"/>
          </a:p>
        </p:txBody>
      </p:sp>
      <p:sp>
        <p:nvSpPr>
          <p:cNvPr id="64" name="AutoShape 30"/>
          <p:cNvSpPr>
            <a:spLocks noChangeArrowheads="1"/>
          </p:cNvSpPr>
          <p:nvPr/>
        </p:nvSpPr>
        <p:spPr bwMode="auto">
          <a:xfrm>
            <a:off x="8758900" y="5064127"/>
            <a:ext cx="311282" cy="346074"/>
          </a:xfrm>
          <a:prstGeom prst="downArrow">
            <a:avLst>
              <a:gd name="adj1" fmla="val 50000"/>
              <a:gd name="adj2" fmla="val 31354"/>
            </a:avLst>
          </a:prstGeom>
          <a:solidFill>
            <a:schemeClr val="accent1"/>
          </a:solidFill>
          <a:ln w="9525">
            <a:solidFill>
              <a:schemeClr val="tx1"/>
            </a:solidFill>
            <a:miter lim="800000"/>
            <a:headEnd/>
            <a:tailEnd/>
          </a:ln>
          <a:effectLst/>
        </p:spPr>
        <p:txBody>
          <a:bodyPr wrap="none" anchor="ctr"/>
          <a:lstStyle/>
          <a:p>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normAutofit/>
          </a:bodyPr>
          <a:lstStyle/>
          <a:p>
            <a:r>
              <a:rPr lang="fr-FR" sz="2800" dirty="0" smtClean="0">
                <a:solidFill>
                  <a:schemeClr val="tx2"/>
                </a:solidFill>
              </a:rPr>
              <a:t>L’utilisation de </a:t>
            </a:r>
            <a:r>
              <a:rPr lang="fr-FR" sz="2800" dirty="0" err="1" smtClean="0">
                <a:solidFill>
                  <a:schemeClr val="tx2"/>
                </a:solidFill>
              </a:rPr>
              <a:t>Mosaic</a:t>
            </a:r>
            <a:endParaRPr lang="fr-FR" sz="2800" b="1" dirty="0" smtClean="0">
              <a:solidFill>
                <a:srgbClr val="002060"/>
              </a:solidFill>
            </a:endParaRPr>
          </a:p>
        </p:txBody>
      </p:sp>
      <p:sp>
        <p:nvSpPr>
          <p:cNvPr id="3" name="Espace réservé du contenu 2"/>
          <p:cNvSpPr>
            <a:spLocks noGrp="1"/>
          </p:cNvSpPr>
          <p:nvPr>
            <p:ph idx="4294967295"/>
          </p:nvPr>
        </p:nvSpPr>
        <p:spPr>
          <a:xfrm>
            <a:off x="152593" y="1428750"/>
            <a:ext cx="9753407" cy="5429249"/>
          </a:xfrm>
          <a:prstGeom prst="rect">
            <a:avLst/>
          </a:prstGeom>
        </p:spPr>
        <p:txBody>
          <a:bodyPr/>
          <a:lstStyle/>
          <a:p>
            <a:pPr marL="0" indent="0">
              <a:spcBef>
                <a:spcPts val="600"/>
              </a:spcBef>
              <a:spcAft>
                <a:spcPts val="1200"/>
              </a:spcAft>
              <a:buNone/>
            </a:pPr>
            <a:r>
              <a:rPr lang="fr-FR" sz="2000" b="1" dirty="0" smtClean="0"/>
              <a:t>Le suivi-évaluation du Plan cancer s’appuiera sur </a:t>
            </a:r>
            <a:r>
              <a:rPr lang="fr-FR" sz="2000" b="1" dirty="0" err="1" smtClean="0"/>
              <a:t>Mosaic</a:t>
            </a:r>
            <a:r>
              <a:rPr lang="fr-FR" sz="2000" b="1" dirty="0" smtClean="0"/>
              <a:t> </a:t>
            </a:r>
            <a:r>
              <a:rPr lang="fr-FR" sz="2000" dirty="0" smtClean="0"/>
              <a:t>(interface de saisie Clarity et outil de </a:t>
            </a:r>
            <a:r>
              <a:rPr lang="fr-FR" sz="2000" dirty="0" err="1" smtClean="0"/>
              <a:t>reporting</a:t>
            </a:r>
            <a:r>
              <a:rPr lang="fr-FR" sz="2000" dirty="0" smtClean="0"/>
              <a:t> BO-</a:t>
            </a:r>
            <a:r>
              <a:rPr lang="fr-FR" sz="2000" dirty="0" err="1" smtClean="0"/>
              <a:t>Infoview</a:t>
            </a:r>
            <a:r>
              <a:rPr lang="fr-FR" sz="2000" dirty="0" smtClean="0"/>
              <a:t>) :</a:t>
            </a:r>
          </a:p>
          <a:p>
            <a:pPr>
              <a:spcBef>
                <a:spcPts val="1200"/>
              </a:spcBef>
              <a:spcAft>
                <a:spcPts val="600"/>
              </a:spcAft>
            </a:pPr>
            <a:r>
              <a:rPr lang="fr-FR" sz="2000" b="1" dirty="0" smtClean="0"/>
              <a:t>Les actions du Plan cancer 3</a:t>
            </a:r>
            <a:r>
              <a:rPr lang="fr-FR" sz="2000" dirty="0" smtClean="0"/>
              <a:t> sont implémentées sur Clarity en tant que « projets » (DSI) : implémentation de l’intitulé et numérotation de l’action, institution responsable / responsables associés, référent nominatif</a:t>
            </a:r>
          </a:p>
          <a:p>
            <a:pPr>
              <a:spcBef>
                <a:spcPts val="1200"/>
              </a:spcBef>
            </a:pPr>
            <a:r>
              <a:rPr lang="fr-FR" sz="2000" b="1" dirty="0" smtClean="0"/>
              <a:t>Programmation des grands jalons sur la période 2014-2019 </a:t>
            </a:r>
            <a:r>
              <a:rPr lang="fr-FR" sz="2000" dirty="0" smtClean="0"/>
              <a:t>: </a:t>
            </a:r>
          </a:p>
          <a:p>
            <a:pPr lvl="1">
              <a:spcBef>
                <a:spcPts val="600"/>
              </a:spcBef>
              <a:buFont typeface="Wingdings" pitchFamily="2" charset="2"/>
              <a:buChar char="Ø"/>
            </a:pPr>
            <a:r>
              <a:rPr lang="fr-FR" sz="2000" dirty="0" smtClean="0"/>
              <a:t>Programmation par le référent en lien avec les départements associés, validation du manager ou du directeur sous l’autorité duquel est placé le référent</a:t>
            </a:r>
          </a:p>
          <a:p>
            <a:pPr lvl="1">
              <a:spcBef>
                <a:spcPts val="600"/>
              </a:spcBef>
              <a:buNone/>
            </a:pPr>
            <a:r>
              <a:rPr lang="fr-FR" sz="2000" dirty="0" smtClean="0">
                <a:solidFill>
                  <a:schemeClr val="accent6">
                    <a:lumMod val="50000"/>
                  </a:schemeClr>
                </a:solidFill>
              </a:rPr>
              <a:t>	Saisie par le référent sur Clarity</a:t>
            </a:r>
            <a:endParaRPr lang="fr-FR" sz="2000" dirty="0" smtClean="0">
              <a:solidFill>
                <a:schemeClr val="accent6">
                  <a:lumMod val="50000"/>
                </a:schemeClr>
              </a:solidFill>
              <a:cs typeface="Tahoma" pitchFamily="34" charset="0"/>
            </a:endParaRPr>
          </a:p>
          <a:p>
            <a:pPr lvl="1">
              <a:spcBef>
                <a:spcPts val="600"/>
              </a:spcBef>
              <a:buFont typeface="Wingdings" pitchFamily="2" charset="2"/>
              <a:buChar char="Ø"/>
            </a:pPr>
            <a:r>
              <a:rPr lang="fr-FR" sz="2000" dirty="0" smtClean="0"/>
              <a:t>Pour les actions relevant de responsables autres que l’INCa : implémentation par DSI à partir des grilles Excel complétées </a:t>
            </a:r>
          </a:p>
          <a:p>
            <a:endParaRPr lang="fr-FR" sz="2000" dirty="0"/>
          </a:p>
        </p:txBody>
      </p:sp>
      <p:pic>
        <p:nvPicPr>
          <p:cNvPr id="5" name="Image 4" descr="logo Plan cancer 2014-2019.jpg"/>
          <p:cNvPicPr>
            <a:picLocks noChangeAspect="1"/>
          </p:cNvPicPr>
          <p:nvPr/>
        </p:nvPicPr>
        <p:blipFill>
          <a:blip r:embed="rId2"/>
          <a:srcRect/>
          <a:stretch>
            <a:fillRect/>
          </a:stretch>
        </p:blipFill>
        <p:spPr bwMode="auto">
          <a:xfrm>
            <a:off x="2545758" y="190068"/>
            <a:ext cx="1465262" cy="7889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normAutofit/>
          </a:bodyPr>
          <a:lstStyle/>
          <a:p>
            <a:r>
              <a:rPr lang="fr-FR" sz="2800" dirty="0" smtClean="0">
                <a:solidFill>
                  <a:schemeClr val="tx2"/>
                </a:solidFill>
              </a:rPr>
              <a:t>L’utilisation de </a:t>
            </a:r>
            <a:r>
              <a:rPr lang="fr-FR" sz="2800" dirty="0" err="1" smtClean="0">
                <a:solidFill>
                  <a:schemeClr val="tx2"/>
                </a:solidFill>
              </a:rPr>
              <a:t>Mosaic</a:t>
            </a:r>
            <a:endParaRPr lang="fr-FR" sz="2800" b="1" dirty="0" smtClean="0">
              <a:solidFill>
                <a:srgbClr val="002060"/>
              </a:solidFill>
            </a:endParaRPr>
          </a:p>
        </p:txBody>
      </p:sp>
      <p:sp>
        <p:nvSpPr>
          <p:cNvPr id="3" name="Espace réservé du contenu 2"/>
          <p:cNvSpPr>
            <a:spLocks noGrp="1"/>
          </p:cNvSpPr>
          <p:nvPr>
            <p:ph idx="4294967295"/>
          </p:nvPr>
        </p:nvSpPr>
        <p:spPr>
          <a:xfrm>
            <a:off x="152593" y="1285876"/>
            <a:ext cx="9753407" cy="5572124"/>
          </a:xfrm>
          <a:prstGeom prst="rect">
            <a:avLst/>
          </a:prstGeom>
        </p:spPr>
        <p:txBody>
          <a:bodyPr/>
          <a:lstStyle/>
          <a:p>
            <a:pPr>
              <a:spcBef>
                <a:spcPts val="1200"/>
              </a:spcBef>
              <a:spcAft>
                <a:spcPts val="600"/>
              </a:spcAft>
            </a:pPr>
            <a:r>
              <a:rPr lang="fr-FR" sz="2000" b="1" dirty="0" smtClean="0"/>
              <a:t>Calcul de l’état de l’action :</a:t>
            </a:r>
            <a:endParaRPr lang="fr-FR" sz="2000" dirty="0" smtClean="0"/>
          </a:p>
        </p:txBody>
      </p:sp>
      <p:pic>
        <p:nvPicPr>
          <p:cNvPr id="5" name="Image 4" descr="logo Plan cancer 2014-2019.jpg"/>
          <p:cNvPicPr>
            <a:picLocks noChangeAspect="1"/>
          </p:cNvPicPr>
          <p:nvPr/>
        </p:nvPicPr>
        <p:blipFill>
          <a:blip r:embed="rId2"/>
          <a:srcRect/>
          <a:stretch>
            <a:fillRect/>
          </a:stretch>
        </p:blipFill>
        <p:spPr bwMode="auto">
          <a:xfrm>
            <a:off x="2545758" y="190068"/>
            <a:ext cx="1465262" cy="788987"/>
          </a:xfrm>
          <a:prstGeom prst="rect">
            <a:avLst/>
          </a:prstGeom>
          <a:noFill/>
          <a:ln w="9525">
            <a:noFill/>
            <a:miter lim="800000"/>
            <a:headEnd/>
            <a:tailEnd/>
          </a:ln>
        </p:spPr>
      </p:pic>
      <p:sp>
        <p:nvSpPr>
          <p:cNvPr id="7" name="Rectangle à coins arrondis 6"/>
          <p:cNvSpPr/>
          <p:nvPr/>
        </p:nvSpPr>
        <p:spPr>
          <a:xfrm>
            <a:off x="283168" y="1787526"/>
            <a:ext cx="2679107" cy="4498856"/>
          </a:xfrm>
          <a:prstGeom prst="roundRect">
            <a:avLst/>
          </a:prstGeom>
          <a:ln w="50800"/>
        </p:spPr>
        <p:style>
          <a:lnRef idx="2">
            <a:schemeClr val="accent1"/>
          </a:lnRef>
          <a:fillRef idx="1">
            <a:schemeClr val="lt1"/>
          </a:fillRef>
          <a:effectRef idx="0">
            <a:schemeClr val="accent1"/>
          </a:effectRef>
          <a:fontRef idx="minor">
            <a:schemeClr val="dk1"/>
          </a:fontRef>
        </p:style>
        <p:txBody>
          <a:bodyPr lIns="0" tIns="0" rIns="0" bIns="0" rtlCol="0" anchor="t">
            <a:normAutofit lnSpcReduction="10000"/>
          </a:bodyPr>
          <a:lstStyle/>
          <a:p>
            <a:pPr marL="0" lvl="1" algn="ctr"/>
            <a:r>
              <a:rPr lang="fr-FR" sz="2000" b="1" u="sng" dirty="0" smtClean="0">
                <a:solidFill>
                  <a:srgbClr val="132576"/>
                </a:solidFill>
              </a:rPr>
              <a:t>Statut des jalons </a:t>
            </a:r>
            <a:br>
              <a:rPr lang="fr-FR" sz="2000" b="1" u="sng" dirty="0" smtClean="0">
                <a:solidFill>
                  <a:srgbClr val="132576"/>
                </a:solidFill>
              </a:rPr>
            </a:br>
            <a:r>
              <a:rPr lang="fr-FR" sz="2000" b="1" u="sng" dirty="0" smtClean="0">
                <a:solidFill>
                  <a:srgbClr val="132576"/>
                </a:solidFill>
              </a:rPr>
              <a:t>« clé PK3 »</a:t>
            </a:r>
          </a:p>
          <a:p>
            <a:pPr marL="0" lvl="1" algn="ctr">
              <a:lnSpc>
                <a:spcPct val="200000"/>
              </a:lnSpc>
            </a:pPr>
            <a:endParaRPr lang="fr-FR" sz="2000" dirty="0" smtClean="0">
              <a:solidFill>
                <a:srgbClr val="132576"/>
              </a:solidFill>
            </a:endParaRPr>
          </a:p>
          <a:p>
            <a:pPr marL="0" lvl="1" algn="ctr">
              <a:lnSpc>
                <a:spcPct val="200000"/>
              </a:lnSpc>
            </a:pPr>
            <a:r>
              <a:rPr lang="fr-FR" sz="2000" dirty="0" smtClean="0">
                <a:solidFill>
                  <a:srgbClr val="132576"/>
                </a:solidFill>
              </a:rPr>
              <a:t>Non commencé</a:t>
            </a:r>
          </a:p>
          <a:p>
            <a:pPr marL="0" lvl="1" algn="ctr">
              <a:lnSpc>
                <a:spcPct val="200000"/>
              </a:lnSpc>
            </a:pPr>
            <a:r>
              <a:rPr lang="fr-FR" sz="2000" dirty="0" smtClean="0">
                <a:solidFill>
                  <a:srgbClr val="132576"/>
                </a:solidFill>
              </a:rPr>
              <a:t>Démarré</a:t>
            </a:r>
          </a:p>
          <a:p>
            <a:pPr marL="0" lvl="1" algn="ctr">
              <a:lnSpc>
                <a:spcPct val="200000"/>
              </a:lnSpc>
            </a:pPr>
            <a:endParaRPr lang="fr-FR" sz="2000" dirty="0" smtClean="0">
              <a:solidFill>
                <a:srgbClr val="132576"/>
              </a:solidFill>
            </a:endParaRPr>
          </a:p>
          <a:p>
            <a:pPr marL="0" lvl="1" algn="ctr">
              <a:lnSpc>
                <a:spcPct val="200000"/>
              </a:lnSpc>
            </a:pPr>
            <a:r>
              <a:rPr lang="fr-FR" sz="2000" dirty="0" smtClean="0">
                <a:solidFill>
                  <a:srgbClr val="132576"/>
                </a:solidFill>
              </a:rPr>
              <a:t>Achevé</a:t>
            </a:r>
          </a:p>
          <a:p>
            <a:pPr marL="0" lvl="1" algn="ctr">
              <a:lnSpc>
                <a:spcPct val="200000"/>
              </a:lnSpc>
            </a:pPr>
            <a:r>
              <a:rPr lang="fr-FR" sz="2000" dirty="0" smtClean="0">
                <a:solidFill>
                  <a:srgbClr val="132576"/>
                </a:solidFill>
              </a:rPr>
              <a:t>Abandonné</a:t>
            </a:r>
          </a:p>
        </p:txBody>
      </p:sp>
      <p:grpSp>
        <p:nvGrpSpPr>
          <p:cNvPr id="12" name="Groupe 11"/>
          <p:cNvGrpSpPr/>
          <p:nvPr/>
        </p:nvGrpSpPr>
        <p:grpSpPr>
          <a:xfrm>
            <a:off x="2962275" y="1787526"/>
            <a:ext cx="3419474" cy="4498856"/>
            <a:chOff x="2962275" y="1787526"/>
            <a:chExt cx="3419474" cy="4498856"/>
          </a:xfrm>
        </p:grpSpPr>
        <p:sp>
          <p:nvSpPr>
            <p:cNvPr id="6" name="Flèche droite 5"/>
            <p:cNvSpPr/>
            <p:nvPr/>
          </p:nvSpPr>
          <p:spPr>
            <a:xfrm>
              <a:off x="2962275" y="3505200"/>
              <a:ext cx="762000" cy="97155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3724275" y="1787526"/>
              <a:ext cx="2657474" cy="4498856"/>
            </a:xfrm>
            <a:prstGeom prst="roundRect">
              <a:avLst/>
            </a:prstGeom>
            <a:ln w="50800"/>
          </p:spPr>
          <p:style>
            <a:lnRef idx="2">
              <a:schemeClr val="accent1"/>
            </a:lnRef>
            <a:fillRef idx="1">
              <a:schemeClr val="lt1"/>
            </a:fillRef>
            <a:effectRef idx="0">
              <a:schemeClr val="accent1"/>
            </a:effectRef>
            <a:fontRef idx="minor">
              <a:schemeClr val="dk1"/>
            </a:fontRef>
          </p:style>
          <p:txBody>
            <a:bodyPr lIns="0" tIns="0" rIns="0" bIns="0" rtlCol="0" anchor="t">
              <a:normAutofit lnSpcReduction="10000"/>
            </a:bodyPr>
            <a:lstStyle/>
            <a:p>
              <a:pPr marL="0" lvl="1" algn="ctr"/>
              <a:r>
                <a:rPr lang="fr-FR" sz="2000" b="1" u="sng" dirty="0" smtClean="0">
                  <a:solidFill>
                    <a:srgbClr val="132576"/>
                  </a:solidFill>
                </a:rPr>
                <a:t>Etat Calculé </a:t>
              </a:r>
              <a:br>
                <a:rPr lang="fr-FR" sz="2000" b="1" u="sng" dirty="0" smtClean="0">
                  <a:solidFill>
                    <a:srgbClr val="132576"/>
                  </a:solidFill>
                </a:rPr>
              </a:br>
              <a:r>
                <a:rPr lang="fr-FR" sz="2000" b="1" u="sng" dirty="0" smtClean="0">
                  <a:solidFill>
                    <a:srgbClr val="132576"/>
                  </a:solidFill>
                </a:rPr>
                <a:t>du projet</a:t>
              </a:r>
            </a:p>
            <a:p>
              <a:pPr marL="0" lvl="1" algn="ctr">
                <a:lnSpc>
                  <a:spcPct val="200000"/>
                </a:lnSpc>
              </a:pPr>
              <a:r>
                <a:rPr lang="fr-FR" sz="2000" dirty="0" smtClean="0">
                  <a:solidFill>
                    <a:srgbClr val="132576"/>
                  </a:solidFill>
                </a:rPr>
                <a:t>Non commencé</a:t>
              </a:r>
            </a:p>
            <a:p>
              <a:pPr marL="0" lvl="1" algn="ctr">
                <a:lnSpc>
                  <a:spcPct val="200000"/>
                </a:lnSpc>
              </a:pPr>
              <a:r>
                <a:rPr lang="fr-FR" sz="2000" dirty="0" smtClean="0">
                  <a:solidFill>
                    <a:srgbClr val="132576"/>
                  </a:solidFill>
                </a:rPr>
                <a:t>Planning respecté</a:t>
              </a:r>
            </a:p>
            <a:p>
              <a:pPr marL="0" lvl="1" algn="ctr">
                <a:lnSpc>
                  <a:spcPct val="200000"/>
                </a:lnSpc>
              </a:pPr>
              <a:r>
                <a:rPr lang="fr-FR" sz="2000" u="heavy" dirty="0" smtClean="0">
                  <a:solidFill>
                    <a:srgbClr val="132576"/>
                  </a:solidFill>
                  <a:uFill>
                    <a:solidFill>
                      <a:srgbClr val="FFC000"/>
                    </a:solidFill>
                  </a:uFill>
                </a:rPr>
                <a:t>Retard Mineur</a:t>
              </a:r>
            </a:p>
            <a:p>
              <a:pPr marL="0" lvl="1" algn="ctr">
                <a:lnSpc>
                  <a:spcPct val="200000"/>
                </a:lnSpc>
              </a:pPr>
              <a:r>
                <a:rPr lang="fr-FR" sz="2000" u="heavy" dirty="0" smtClean="0">
                  <a:solidFill>
                    <a:srgbClr val="132576"/>
                  </a:solidFill>
                  <a:uFill>
                    <a:solidFill>
                      <a:srgbClr val="FF0000"/>
                    </a:solidFill>
                  </a:uFill>
                </a:rPr>
                <a:t>Retard Majeur</a:t>
              </a:r>
            </a:p>
            <a:p>
              <a:pPr marL="0" lvl="1" algn="ctr">
                <a:lnSpc>
                  <a:spcPct val="200000"/>
                </a:lnSpc>
              </a:pPr>
              <a:r>
                <a:rPr lang="fr-FR" sz="2000" dirty="0" smtClean="0">
                  <a:solidFill>
                    <a:srgbClr val="132576"/>
                  </a:solidFill>
                </a:rPr>
                <a:t>Achevé</a:t>
              </a:r>
            </a:p>
            <a:p>
              <a:pPr marL="0" lvl="1" algn="ctr">
                <a:lnSpc>
                  <a:spcPct val="200000"/>
                </a:lnSpc>
              </a:pPr>
              <a:r>
                <a:rPr lang="fr-FR" sz="2000" dirty="0" smtClean="0">
                  <a:solidFill>
                    <a:srgbClr val="132576"/>
                  </a:solidFill>
                </a:rPr>
                <a:t>Abandonné</a:t>
              </a:r>
            </a:p>
          </p:txBody>
        </p:sp>
      </p:grpSp>
      <p:grpSp>
        <p:nvGrpSpPr>
          <p:cNvPr id="17" name="Groupe 16"/>
          <p:cNvGrpSpPr/>
          <p:nvPr/>
        </p:nvGrpSpPr>
        <p:grpSpPr>
          <a:xfrm>
            <a:off x="6389303" y="1787526"/>
            <a:ext cx="3367088" cy="4498856"/>
            <a:chOff x="6389303" y="1787526"/>
            <a:chExt cx="3367088" cy="4498856"/>
          </a:xfrm>
        </p:grpSpPr>
        <p:sp>
          <p:nvSpPr>
            <p:cNvPr id="9" name="Rectangle à coins arrondis 8"/>
            <p:cNvSpPr/>
            <p:nvPr/>
          </p:nvSpPr>
          <p:spPr>
            <a:xfrm>
              <a:off x="7098917" y="1787526"/>
              <a:ext cx="2657474" cy="4498856"/>
            </a:xfrm>
            <a:prstGeom prst="roundRect">
              <a:avLst/>
            </a:prstGeom>
            <a:ln w="50800">
              <a:solidFill>
                <a:srgbClr val="132576"/>
              </a:solidFill>
            </a:ln>
          </p:spPr>
          <p:style>
            <a:lnRef idx="2">
              <a:schemeClr val="accent1"/>
            </a:lnRef>
            <a:fillRef idx="1">
              <a:schemeClr val="lt1"/>
            </a:fillRef>
            <a:effectRef idx="0">
              <a:schemeClr val="accent1"/>
            </a:effectRef>
            <a:fontRef idx="minor">
              <a:schemeClr val="dk1"/>
            </a:fontRef>
          </p:style>
          <p:txBody>
            <a:bodyPr lIns="0" tIns="0" rIns="0" bIns="0" rtlCol="0" anchor="t">
              <a:normAutofit lnSpcReduction="10000"/>
            </a:bodyPr>
            <a:lstStyle/>
            <a:p>
              <a:pPr marL="0" lvl="1" algn="ctr"/>
              <a:r>
                <a:rPr lang="fr-FR" sz="2000" b="1" u="sng" dirty="0" smtClean="0">
                  <a:solidFill>
                    <a:srgbClr val="132576"/>
                  </a:solidFill>
                </a:rPr>
                <a:t>Etat Déclaré</a:t>
              </a:r>
              <a:br>
                <a:rPr lang="fr-FR" sz="2000" b="1" u="sng" dirty="0" smtClean="0">
                  <a:solidFill>
                    <a:srgbClr val="132576"/>
                  </a:solidFill>
                </a:rPr>
              </a:br>
              <a:r>
                <a:rPr lang="fr-FR" sz="2000" b="1" u="sng" dirty="0" smtClean="0">
                  <a:solidFill>
                    <a:srgbClr val="132576"/>
                  </a:solidFill>
                </a:rPr>
                <a:t>du projet</a:t>
              </a:r>
            </a:p>
            <a:p>
              <a:pPr marL="0" lvl="1" algn="ctr">
                <a:lnSpc>
                  <a:spcPct val="200000"/>
                </a:lnSpc>
              </a:pPr>
              <a:r>
                <a:rPr lang="fr-FR" sz="2000" dirty="0" smtClean="0">
                  <a:solidFill>
                    <a:srgbClr val="132576"/>
                  </a:solidFill>
                </a:rPr>
                <a:t>Non commencé</a:t>
              </a:r>
            </a:p>
            <a:p>
              <a:pPr marL="0" lvl="1" algn="ctr">
                <a:lnSpc>
                  <a:spcPct val="200000"/>
                </a:lnSpc>
              </a:pPr>
              <a:r>
                <a:rPr lang="fr-FR" sz="2000" dirty="0" smtClean="0">
                  <a:solidFill>
                    <a:srgbClr val="132576"/>
                  </a:solidFill>
                </a:rPr>
                <a:t>Planning respecté</a:t>
              </a:r>
            </a:p>
            <a:p>
              <a:pPr marL="0" lvl="1" algn="ctr">
                <a:lnSpc>
                  <a:spcPct val="200000"/>
                </a:lnSpc>
              </a:pPr>
              <a:r>
                <a:rPr lang="fr-FR" sz="2000" u="heavy" dirty="0" smtClean="0">
                  <a:solidFill>
                    <a:srgbClr val="132576"/>
                  </a:solidFill>
                  <a:uFill>
                    <a:solidFill>
                      <a:srgbClr val="FFC000"/>
                    </a:solidFill>
                  </a:uFill>
                </a:rPr>
                <a:t>Retard Mineur</a:t>
              </a:r>
            </a:p>
            <a:p>
              <a:pPr marL="0" lvl="1" algn="ctr">
                <a:lnSpc>
                  <a:spcPct val="200000"/>
                </a:lnSpc>
              </a:pPr>
              <a:r>
                <a:rPr lang="fr-FR" sz="2000" u="heavy" dirty="0" smtClean="0">
                  <a:solidFill>
                    <a:srgbClr val="132576"/>
                  </a:solidFill>
                  <a:uFill>
                    <a:solidFill>
                      <a:srgbClr val="FF0000"/>
                    </a:solidFill>
                  </a:uFill>
                </a:rPr>
                <a:t>Retard Majeur</a:t>
              </a:r>
            </a:p>
            <a:p>
              <a:pPr marL="0" lvl="1" algn="ctr">
                <a:lnSpc>
                  <a:spcPct val="200000"/>
                </a:lnSpc>
              </a:pPr>
              <a:r>
                <a:rPr lang="fr-FR" sz="2000" dirty="0" smtClean="0">
                  <a:solidFill>
                    <a:srgbClr val="132576"/>
                  </a:solidFill>
                </a:rPr>
                <a:t>Achevé</a:t>
              </a:r>
            </a:p>
            <a:p>
              <a:pPr marL="0" lvl="1" algn="ctr">
                <a:lnSpc>
                  <a:spcPct val="200000"/>
                </a:lnSpc>
              </a:pPr>
              <a:r>
                <a:rPr lang="fr-FR" sz="2000" dirty="0" smtClean="0">
                  <a:solidFill>
                    <a:srgbClr val="132576"/>
                  </a:solidFill>
                </a:rPr>
                <a:t>Abandonné</a:t>
              </a:r>
            </a:p>
          </p:txBody>
        </p:sp>
        <p:sp>
          <p:nvSpPr>
            <p:cNvPr id="16" name="Différent de 15"/>
            <p:cNvSpPr/>
            <p:nvPr/>
          </p:nvSpPr>
          <p:spPr>
            <a:xfrm>
              <a:off x="6389303" y="3676650"/>
              <a:ext cx="752474" cy="552450"/>
            </a:xfrm>
            <a:prstGeom prst="mathNotEqual">
              <a:avLst>
                <a:gd name="adj1" fmla="val 17705"/>
                <a:gd name="adj2" fmla="val 6600000"/>
                <a:gd name="adj3" fmla="val 12324"/>
              </a:avLst>
            </a:prstGeom>
            <a:solidFill>
              <a:srgbClr val="132576"/>
            </a:solidFill>
            <a:ln w="19050">
              <a:noFill/>
            </a:ln>
          </p:spPr>
          <p:style>
            <a:lnRef idx="2">
              <a:schemeClr val="accent1"/>
            </a:lnRef>
            <a:fillRef idx="1">
              <a:schemeClr val="lt1"/>
            </a:fillRef>
            <a:effectRef idx="0">
              <a:schemeClr val="accent1"/>
            </a:effectRef>
            <a:fontRef idx="minor">
              <a:schemeClr val="dk1"/>
            </a:fontRef>
          </p:style>
          <p:txBody>
            <a:bodyPr lIns="0" tIns="0" rIns="0" bIns="0" rtlCol="0" anchor="t">
              <a:normAutofit fontScale="92500" lnSpcReduction="10000"/>
            </a:bodyPr>
            <a:lstStyle/>
            <a:p>
              <a:pPr marL="0" algn="ctr"/>
              <a:endParaRPr lang="fr-FR" sz="2000" b="1" u="sng" dirty="0" smtClean="0">
                <a:solidFill>
                  <a:srgbClr val="132576"/>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100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left)">
                                      <p:cBhvr>
                                        <p:cTn id="16" dur="10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normAutofit/>
          </a:bodyPr>
          <a:lstStyle/>
          <a:p>
            <a:r>
              <a:rPr lang="fr-FR" sz="2800" dirty="0" smtClean="0">
                <a:solidFill>
                  <a:schemeClr val="tx2"/>
                </a:solidFill>
              </a:rPr>
              <a:t>L’utilisation de </a:t>
            </a:r>
            <a:r>
              <a:rPr lang="fr-FR" sz="2800" dirty="0" err="1" smtClean="0">
                <a:solidFill>
                  <a:schemeClr val="tx2"/>
                </a:solidFill>
              </a:rPr>
              <a:t>Mosaic</a:t>
            </a:r>
            <a:endParaRPr lang="fr-FR" sz="2800" b="1" dirty="0" smtClean="0">
              <a:solidFill>
                <a:srgbClr val="002060"/>
              </a:solidFill>
            </a:endParaRPr>
          </a:p>
        </p:txBody>
      </p:sp>
      <p:sp>
        <p:nvSpPr>
          <p:cNvPr id="3" name="Espace réservé du contenu 2"/>
          <p:cNvSpPr>
            <a:spLocks noGrp="1"/>
          </p:cNvSpPr>
          <p:nvPr>
            <p:ph idx="4294967295"/>
          </p:nvPr>
        </p:nvSpPr>
        <p:spPr>
          <a:xfrm>
            <a:off x="152593" y="1409701"/>
            <a:ext cx="9753407" cy="5257799"/>
          </a:xfrm>
          <a:prstGeom prst="rect">
            <a:avLst/>
          </a:prstGeom>
        </p:spPr>
        <p:txBody>
          <a:bodyPr/>
          <a:lstStyle/>
          <a:p>
            <a:pPr>
              <a:spcBef>
                <a:spcPts val="600"/>
              </a:spcBef>
              <a:spcAft>
                <a:spcPts val="600"/>
              </a:spcAft>
              <a:buNone/>
            </a:pPr>
            <a:r>
              <a:rPr lang="fr-FR" sz="2000" b="1" dirty="0" smtClean="0"/>
              <a:t>Indicateurs du Plan cancer 3 :</a:t>
            </a:r>
          </a:p>
          <a:p>
            <a:pPr>
              <a:spcBef>
                <a:spcPts val="600"/>
              </a:spcBef>
              <a:spcAft>
                <a:spcPts val="600"/>
              </a:spcAft>
              <a:buNone/>
            </a:pPr>
            <a:r>
              <a:rPr lang="fr-FR" sz="2000" dirty="0" smtClean="0"/>
              <a:t>     - Typologie : impact / résultats / réalisation</a:t>
            </a:r>
          </a:p>
          <a:p>
            <a:pPr>
              <a:spcBef>
                <a:spcPts val="600"/>
              </a:spcBef>
              <a:buNone/>
            </a:pPr>
            <a:r>
              <a:rPr lang="fr-FR" sz="2000" dirty="0" smtClean="0"/>
              <a:t>     - Saisie de valeurs cibles et de valeurs réelles </a:t>
            </a:r>
            <a:r>
              <a:rPr lang="fr-FR" sz="2000" dirty="0" smtClean="0">
                <a:latin typeface="Calibri"/>
              </a:rPr>
              <a:t>→   </a:t>
            </a:r>
            <a:r>
              <a:rPr lang="fr-FR" sz="2000" dirty="0" smtClean="0"/>
              <a:t>Mise à jour par les référents</a:t>
            </a:r>
          </a:p>
          <a:p>
            <a:pPr>
              <a:spcBef>
                <a:spcPts val="600"/>
              </a:spcBef>
              <a:buNone/>
            </a:pPr>
            <a:endParaRPr lang="fr-FR" sz="1000" dirty="0" smtClean="0"/>
          </a:p>
          <a:p>
            <a:pPr>
              <a:spcBef>
                <a:spcPts val="600"/>
              </a:spcBef>
              <a:spcAft>
                <a:spcPts val="600"/>
              </a:spcAft>
              <a:buFont typeface="Arial" pitchFamily="34" charset="0"/>
              <a:buChar char="•"/>
            </a:pPr>
            <a:r>
              <a:rPr lang="fr-FR" sz="2000" b="1" dirty="0" smtClean="0"/>
              <a:t>indicateurs d’impact et de résultats </a:t>
            </a:r>
            <a:r>
              <a:rPr lang="fr-FR" sz="2000" dirty="0" smtClean="0"/>
              <a:t>: </a:t>
            </a:r>
          </a:p>
          <a:p>
            <a:pPr lvl="1">
              <a:spcBef>
                <a:spcPts val="600"/>
              </a:spcBef>
              <a:spcAft>
                <a:spcPts val="600"/>
              </a:spcAft>
              <a:buFont typeface="Wingdings" pitchFamily="2" charset="2"/>
              <a:buChar char="Ø"/>
            </a:pPr>
            <a:r>
              <a:rPr lang="fr-FR" sz="2000" dirty="0" smtClean="0"/>
              <a:t>Rattachement à un objectif du Plan (17 objectifs)</a:t>
            </a:r>
          </a:p>
          <a:p>
            <a:pPr lvl="1">
              <a:spcBef>
                <a:spcPts val="600"/>
              </a:spcBef>
              <a:spcAft>
                <a:spcPts val="600"/>
              </a:spcAft>
              <a:buFont typeface="Wingdings" pitchFamily="2" charset="2"/>
              <a:buChar char="Ø"/>
            </a:pPr>
            <a:r>
              <a:rPr lang="fr-FR" sz="2000" dirty="0" smtClean="0"/>
              <a:t>Implémentation par DSI avec réseau Evaluation</a:t>
            </a:r>
          </a:p>
          <a:p>
            <a:pPr>
              <a:spcBef>
                <a:spcPts val="600"/>
              </a:spcBef>
              <a:spcAft>
                <a:spcPts val="600"/>
              </a:spcAft>
              <a:buFont typeface="Arial" pitchFamily="34" charset="0"/>
              <a:buChar char="•"/>
            </a:pPr>
            <a:r>
              <a:rPr lang="fr-FR" sz="2000" b="1" dirty="0" smtClean="0"/>
              <a:t>Indicateurs de réalisation </a:t>
            </a:r>
            <a:r>
              <a:rPr lang="fr-FR" sz="2000" dirty="0" smtClean="0"/>
              <a:t>: </a:t>
            </a:r>
          </a:p>
          <a:p>
            <a:pPr lvl="1">
              <a:spcBef>
                <a:spcPts val="600"/>
              </a:spcBef>
              <a:spcAft>
                <a:spcPts val="600"/>
              </a:spcAft>
              <a:buFont typeface="Wingdings" pitchFamily="2" charset="2"/>
              <a:buChar char="Ø"/>
            </a:pPr>
            <a:r>
              <a:rPr lang="fr-FR" sz="2000" dirty="0" smtClean="0"/>
              <a:t>Facultatif </a:t>
            </a:r>
          </a:p>
          <a:p>
            <a:pPr lvl="1">
              <a:spcBef>
                <a:spcPts val="600"/>
              </a:spcBef>
              <a:spcAft>
                <a:spcPts val="600"/>
              </a:spcAft>
              <a:buFont typeface="Wingdings" pitchFamily="2" charset="2"/>
              <a:buChar char="Ø"/>
            </a:pPr>
            <a:r>
              <a:rPr lang="fr-FR" sz="2000" dirty="0" smtClean="0"/>
              <a:t>Rattachement à une action du Plan (180 actions)</a:t>
            </a:r>
          </a:p>
          <a:p>
            <a:pPr lvl="1">
              <a:spcBef>
                <a:spcPts val="600"/>
              </a:spcBef>
              <a:spcAft>
                <a:spcPts val="600"/>
              </a:spcAft>
              <a:buFont typeface="Wingdings" pitchFamily="2" charset="2"/>
              <a:buChar char="Ø"/>
            </a:pPr>
            <a:r>
              <a:rPr lang="fr-FR" sz="2000" dirty="0" smtClean="0"/>
              <a:t>Implémentation par DSI à partir des grilles Excel complétées par les référents (référents INCa ou externe)</a:t>
            </a:r>
          </a:p>
          <a:p>
            <a:pPr lvl="1">
              <a:spcBef>
                <a:spcPts val="600"/>
              </a:spcBef>
              <a:spcAft>
                <a:spcPts val="600"/>
              </a:spcAft>
              <a:buFont typeface="Wingdings" pitchFamily="2" charset="2"/>
              <a:buChar char="Ø"/>
            </a:pPr>
            <a:endParaRPr lang="fr-FR" sz="2000" dirty="0" smtClean="0"/>
          </a:p>
          <a:p>
            <a:pPr lvl="1">
              <a:spcBef>
                <a:spcPts val="600"/>
              </a:spcBef>
              <a:spcAft>
                <a:spcPts val="600"/>
              </a:spcAft>
              <a:buFont typeface="Wingdings" pitchFamily="2" charset="2"/>
              <a:buChar char="Ø"/>
            </a:pPr>
            <a:endParaRPr lang="fr-FR" sz="2000" dirty="0">
              <a:solidFill>
                <a:schemeClr val="accent6">
                  <a:lumMod val="50000"/>
                </a:schemeClr>
              </a:solidFill>
            </a:endParaRPr>
          </a:p>
        </p:txBody>
      </p:sp>
      <p:pic>
        <p:nvPicPr>
          <p:cNvPr id="5" name="Image 4" descr="logo Plan cancer 2014-2019.jpg"/>
          <p:cNvPicPr>
            <a:picLocks noChangeAspect="1"/>
          </p:cNvPicPr>
          <p:nvPr/>
        </p:nvPicPr>
        <p:blipFill>
          <a:blip r:embed="rId2"/>
          <a:srcRect/>
          <a:stretch>
            <a:fillRect/>
          </a:stretch>
        </p:blipFill>
        <p:spPr bwMode="auto">
          <a:xfrm>
            <a:off x="2545758" y="190068"/>
            <a:ext cx="1465262" cy="7889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normAutofit/>
          </a:bodyPr>
          <a:lstStyle/>
          <a:p>
            <a:r>
              <a:rPr lang="fr-FR" sz="2800" dirty="0" smtClean="0">
                <a:solidFill>
                  <a:schemeClr val="tx2"/>
                </a:solidFill>
              </a:rPr>
              <a:t>L’utilisation de </a:t>
            </a:r>
            <a:r>
              <a:rPr lang="fr-FR" sz="2800" dirty="0" err="1" smtClean="0">
                <a:solidFill>
                  <a:schemeClr val="tx2"/>
                </a:solidFill>
              </a:rPr>
              <a:t>Mosaic</a:t>
            </a:r>
            <a:endParaRPr lang="fr-FR" sz="2800" b="1" dirty="0" smtClean="0">
              <a:solidFill>
                <a:srgbClr val="002060"/>
              </a:solidFill>
            </a:endParaRPr>
          </a:p>
        </p:txBody>
      </p:sp>
      <p:sp>
        <p:nvSpPr>
          <p:cNvPr id="3" name="Espace réservé du contenu 2"/>
          <p:cNvSpPr>
            <a:spLocks noGrp="1"/>
          </p:cNvSpPr>
          <p:nvPr>
            <p:ph idx="4294967295"/>
          </p:nvPr>
        </p:nvSpPr>
        <p:spPr>
          <a:xfrm>
            <a:off x="323850" y="1409700"/>
            <a:ext cx="9582150" cy="5448299"/>
          </a:xfrm>
          <a:prstGeom prst="rect">
            <a:avLst/>
          </a:prstGeom>
        </p:spPr>
        <p:txBody>
          <a:bodyPr/>
          <a:lstStyle/>
          <a:p>
            <a:pPr>
              <a:spcBef>
                <a:spcPts val="600"/>
              </a:spcBef>
              <a:spcAft>
                <a:spcPts val="600"/>
              </a:spcAft>
              <a:buNone/>
            </a:pPr>
            <a:r>
              <a:rPr lang="fr-FR" sz="2000" b="1" dirty="0" smtClean="0"/>
              <a:t>Rapports de suivi-évaluation à concevoir : </a:t>
            </a:r>
          </a:p>
          <a:p>
            <a:pPr>
              <a:spcBef>
                <a:spcPts val="600"/>
              </a:spcBef>
              <a:spcAft>
                <a:spcPts val="600"/>
              </a:spcAft>
              <a:buNone/>
            </a:pPr>
            <a:r>
              <a:rPr lang="fr-FR" sz="2000" dirty="0" smtClean="0"/>
              <a:t>Tableau de bord via BO (DSI avec C Morin) </a:t>
            </a:r>
          </a:p>
          <a:p>
            <a:pPr>
              <a:spcBef>
                <a:spcPts val="600"/>
              </a:spcBef>
              <a:spcAft>
                <a:spcPts val="600"/>
              </a:spcAft>
              <a:buFont typeface="Wingdings" pitchFamily="2" charset="2"/>
              <a:buChar char="Ø"/>
            </a:pPr>
            <a:r>
              <a:rPr lang="fr-FR" sz="2000" dirty="0" smtClean="0"/>
              <a:t>Fiche par objectif / sous objectif :</a:t>
            </a:r>
          </a:p>
          <a:p>
            <a:pPr>
              <a:spcBef>
                <a:spcPts val="600"/>
              </a:spcBef>
              <a:spcAft>
                <a:spcPts val="600"/>
              </a:spcAft>
              <a:buFont typeface="Arial" pitchFamily="34" charset="0"/>
              <a:buChar char="•"/>
            </a:pPr>
            <a:r>
              <a:rPr lang="fr-FR" sz="2000" dirty="0" smtClean="0"/>
              <a:t>Etat d’avancement de chaque action de l’objectif (cf. règle de calcul de l’état)</a:t>
            </a:r>
          </a:p>
          <a:p>
            <a:pPr>
              <a:spcBef>
                <a:spcPts val="600"/>
              </a:spcBef>
              <a:spcAft>
                <a:spcPts val="600"/>
              </a:spcAft>
              <a:buFont typeface="Arial" pitchFamily="34" charset="0"/>
              <a:buChar char="•"/>
            </a:pPr>
            <a:r>
              <a:rPr lang="fr-FR" sz="2000" dirty="0" smtClean="0"/>
              <a:t>Indicateurs chiffrés de réalisation</a:t>
            </a:r>
          </a:p>
          <a:p>
            <a:pPr>
              <a:spcBef>
                <a:spcPts val="600"/>
              </a:spcBef>
              <a:spcAft>
                <a:spcPts val="600"/>
              </a:spcAft>
              <a:buFont typeface="Arial" pitchFamily="34" charset="0"/>
              <a:buChar char="•"/>
            </a:pPr>
            <a:r>
              <a:rPr lang="fr-FR" sz="2000" dirty="0" smtClean="0"/>
              <a:t>Indicateurs de résultats et valeurs</a:t>
            </a:r>
          </a:p>
          <a:p>
            <a:pPr>
              <a:spcBef>
                <a:spcPts val="600"/>
              </a:spcBef>
              <a:spcAft>
                <a:spcPts val="600"/>
              </a:spcAft>
              <a:buFont typeface="Arial" pitchFamily="34" charset="0"/>
              <a:buChar char="•"/>
            </a:pPr>
            <a:r>
              <a:rPr lang="fr-FR" sz="2000" dirty="0" smtClean="0"/>
              <a:t>Commentaire ?</a:t>
            </a:r>
          </a:p>
          <a:p>
            <a:pPr>
              <a:spcBef>
                <a:spcPts val="1200"/>
              </a:spcBef>
              <a:spcAft>
                <a:spcPts val="600"/>
              </a:spcAft>
              <a:buNone/>
            </a:pPr>
            <a:endParaRPr lang="fr-FR" sz="2000" b="1" dirty="0" smtClean="0"/>
          </a:p>
          <a:p>
            <a:pPr>
              <a:spcBef>
                <a:spcPts val="1200"/>
              </a:spcBef>
              <a:spcAft>
                <a:spcPts val="600"/>
              </a:spcAft>
              <a:buNone/>
            </a:pPr>
            <a:r>
              <a:rPr lang="fr-FR" sz="2000" b="1" dirty="0" smtClean="0"/>
              <a:t>Suivi budgétaire à concevoir…</a:t>
            </a:r>
            <a:endParaRPr lang="fr-FR" sz="2000" dirty="0" smtClean="0"/>
          </a:p>
        </p:txBody>
      </p:sp>
      <p:pic>
        <p:nvPicPr>
          <p:cNvPr id="5" name="Image 4" descr="logo Plan cancer 2014-2019.jpg"/>
          <p:cNvPicPr>
            <a:picLocks noChangeAspect="1"/>
          </p:cNvPicPr>
          <p:nvPr/>
        </p:nvPicPr>
        <p:blipFill>
          <a:blip r:embed="rId2"/>
          <a:srcRect/>
          <a:stretch>
            <a:fillRect/>
          </a:stretch>
        </p:blipFill>
        <p:spPr bwMode="auto">
          <a:xfrm>
            <a:off x="2545758" y="190068"/>
            <a:ext cx="1465262" cy="7889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normAutofit/>
          </a:bodyPr>
          <a:lstStyle/>
          <a:p>
            <a:r>
              <a:rPr lang="fr-FR" sz="2800" dirty="0" smtClean="0">
                <a:solidFill>
                  <a:schemeClr val="tx2"/>
                </a:solidFill>
              </a:rPr>
              <a:t>Prochaines échéances </a:t>
            </a:r>
            <a:endParaRPr lang="fr-FR" sz="2800" b="1" dirty="0" smtClean="0">
              <a:solidFill>
                <a:srgbClr val="002060"/>
              </a:solidFill>
            </a:endParaRPr>
          </a:p>
        </p:txBody>
      </p:sp>
      <p:sp>
        <p:nvSpPr>
          <p:cNvPr id="3" name="Espace réservé du contenu 2"/>
          <p:cNvSpPr>
            <a:spLocks noGrp="1"/>
          </p:cNvSpPr>
          <p:nvPr>
            <p:ph idx="4294967295"/>
          </p:nvPr>
        </p:nvSpPr>
        <p:spPr>
          <a:xfrm>
            <a:off x="152593" y="1266826"/>
            <a:ext cx="9753407" cy="5591174"/>
          </a:xfrm>
          <a:prstGeom prst="rect">
            <a:avLst/>
          </a:prstGeom>
        </p:spPr>
        <p:txBody>
          <a:bodyPr/>
          <a:lstStyle/>
          <a:p>
            <a:pPr>
              <a:spcBef>
                <a:spcPts val="600"/>
              </a:spcBef>
              <a:spcAft>
                <a:spcPts val="600"/>
              </a:spcAft>
              <a:buNone/>
            </a:pPr>
            <a:r>
              <a:rPr lang="fr-FR" sz="2000" b="1" dirty="0" smtClean="0"/>
              <a:t>26 août 2014 : </a:t>
            </a:r>
          </a:p>
          <a:p>
            <a:pPr>
              <a:spcBef>
                <a:spcPts val="600"/>
              </a:spcBef>
              <a:spcAft>
                <a:spcPts val="600"/>
              </a:spcAft>
              <a:buFont typeface="Arial" pitchFamily="34" charset="0"/>
              <a:buChar char="•"/>
            </a:pPr>
            <a:r>
              <a:rPr lang="fr-FR" sz="2000" dirty="0" smtClean="0"/>
              <a:t>Programmation des jalons sur Clarity / retours des autres responsables d’actions</a:t>
            </a:r>
          </a:p>
          <a:p>
            <a:pPr>
              <a:spcBef>
                <a:spcPts val="600"/>
              </a:spcBef>
              <a:spcAft>
                <a:spcPts val="600"/>
              </a:spcAft>
              <a:buFont typeface="Arial" pitchFamily="34" charset="0"/>
              <a:buChar char="•"/>
            </a:pPr>
            <a:r>
              <a:rPr lang="fr-FR" sz="2000" dirty="0" smtClean="0"/>
              <a:t>Retours des propositions sur les cibles et indicateurs d’impact et de résultats</a:t>
            </a:r>
          </a:p>
          <a:p>
            <a:pPr>
              <a:spcBef>
                <a:spcPts val="600"/>
              </a:spcBef>
              <a:spcAft>
                <a:spcPts val="600"/>
              </a:spcAft>
              <a:buNone/>
            </a:pPr>
            <a:r>
              <a:rPr lang="fr-FR" sz="2000" b="1" dirty="0" smtClean="0"/>
              <a:t>11 septembre 2014 </a:t>
            </a:r>
            <a:r>
              <a:rPr lang="fr-FR" sz="2000" dirty="0" smtClean="0"/>
              <a:t>: 2ème réunion du comité de suivi du Plan cancer 3</a:t>
            </a:r>
          </a:p>
          <a:p>
            <a:pPr>
              <a:spcBef>
                <a:spcPts val="600"/>
              </a:spcBef>
              <a:spcAft>
                <a:spcPts val="600"/>
              </a:spcAft>
              <a:buFont typeface="Arial" pitchFamily="34" charset="0"/>
              <a:buChar char="•"/>
            </a:pPr>
            <a:r>
              <a:rPr lang="fr-FR" sz="2000" dirty="0" smtClean="0"/>
              <a:t>Finalisation des indicateurs et de l’échéancier de mise en œuvre du Plan</a:t>
            </a:r>
          </a:p>
          <a:p>
            <a:pPr>
              <a:spcBef>
                <a:spcPts val="600"/>
              </a:spcBef>
              <a:spcAft>
                <a:spcPts val="600"/>
              </a:spcAft>
              <a:buFont typeface="Arial" pitchFamily="34" charset="0"/>
              <a:buChar char="•"/>
            </a:pPr>
            <a:r>
              <a:rPr lang="fr-FR" sz="2000" dirty="0" smtClean="0"/>
              <a:t>Proposition du format de rapport (INCa)</a:t>
            </a:r>
          </a:p>
          <a:p>
            <a:pPr>
              <a:spcBef>
                <a:spcPts val="600"/>
              </a:spcBef>
              <a:spcAft>
                <a:spcPts val="600"/>
              </a:spcAft>
              <a:buNone/>
            </a:pPr>
            <a:r>
              <a:rPr lang="fr-FR" sz="2000" b="1" dirty="0" smtClean="0"/>
              <a:t>Fin septembre - octobre 2014 </a:t>
            </a:r>
            <a:r>
              <a:rPr lang="fr-FR" sz="2000" dirty="0" smtClean="0"/>
              <a:t>: réunion du comité de pilotage du Plan cancer 3</a:t>
            </a:r>
          </a:p>
          <a:p>
            <a:pPr>
              <a:spcBef>
                <a:spcPts val="600"/>
              </a:spcBef>
              <a:spcAft>
                <a:spcPts val="600"/>
              </a:spcAft>
              <a:buFont typeface="Arial" pitchFamily="34" charset="0"/>
              <a:buChar char="•"/>
            </a:pPr>
            <a:r>
              <a:rPr lang="fr-FR" sz="2000" dirty="0" smtClean="0"/>
              <a:t>Validation de la méthodologie de suivi-évaluation du Plan </a:t>
            </a:r>
          </a:p>
          <a:p>
            <a:pPr>
              <a:spcBef>
                <a:spcPts val="600"/>
              </a:spcBef>
              <a:spcAft>
                <a:spcPts val="600"/>
              </a:spcAft>
              <a:buNone/>
            </a:pPr>
            <a:r>
              <a:rPr lang="fr-FR" sz="2000" b="1" dirty="0" smtClean="0"/>
              <a:t>Novembre 2014 </a:t>
            </a:r>
            <a:r>
              <a:rPr lang="fr-FR" sz="2000" dirty="0" smtClean="0"/>
              <a:t>: 1</a:t>
            </a:r>
            <a:r>
              <a:rPr lang="fr-FR" sz="2000" baseline="30000" dirty="0" smtClean="0"/>
              <a:t>er</a:t>
            </a:r>
            <a:r>
              <a:rPr lang="fr-FR" sz="2000" dirty="0" smtClean="0"/>
              <a:t> séminaire des ARS sur le Plan cancer 3</a:t>
            </a:r>
          </a:p>
          <a:p>
            <a:pPr>
              <a:spcBef>
                <a:spcPts val="600"/>
              </a:spcBef>
              <a:spcAft>
                <a:spcPts val="600"/>
              </a:spcAft>
              <a:buFont typeface="Arial" pitchFamily="34" charset="0"/>
              <a:buChar char="•"/>
            </a:pPr>
            <a:r>
              <a:rPr lang="fr-FR" sz="2000" dirty="0" smtClean="0"/>
              <a:t>Définition de la « feuille de route » régionale et indicateurs déclinés régionalement </a:t>
            </a:r>
          </a:p>
          <a:p>
            <a:pPr>
              <a:spcBef>
                <a:spcPts val="600"/>
              </a:spcBef>
              <a:spcAft>
                <a:spcPts val="600"/>
              </a:spcAft>
              <a:buNone/>
            </a:pPr>
            <a:r>
              <a:rPr lang="fr-FR" sz="2000" b="1" dirty="0" smtClean="0"/>
              <a:t>Décembre 2014 –janvier 2015 </a:t>
            </a:r>
            <a:r>
              <a:rPr lang="fr-FR" sz="2000" dirty="0" smtClean="0"/>
              <a:t>: préparation du 1</a:t>
            </a:r>
            <a:r>
              <a:rPr lang="fr-FR" sz="2000" baseline="30000" dirty="0" smtClean="0"/>
              <a:t>er</a:t>
            </a:r>
            <a:r>
              <a:rPr lang="fr-FR" sz="2000" dirty="0" smtClean="0"/>
              <a:t> rapport au PR</a:t>
            </a:r>
          </a:p>
        </p:txBody>
      </p:sp>
      <p:pic>
        <p:nvPicPr>
          <p:cNvPr id="5" name="Image 4" descr="logo Plan cancer 2014-2019.jpg"/>
          <p:cNvPicPr>
            <a:picLocks noChangeAspect="1"/>
          </p:cNvPicPr>
          <p:nvPr/>
        </p:nvPicPr>
        <p:blipFill>
          <a:blip r:embed="rId2"/>
          <a:srcRect/>
          <a:stretch>
            <a:fillRect/>
          </a:stretch>
        </p:blipFill>
        <p:spPr bwMode="auto">
          <a:xfrm>
            <a:off x="2545758" y="190068"/>
            <a:ext cx="1465262" cy="7889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normAutofit/>
          </a:bodyPr>
          <a:lstStyle/>
          <a:p>
            <a:r>
              <a:rPr lang="fr-FR" sz="2800" b="1" dirty="0" smtClean="0">
                <a:solidFill>
                  <a:srgbClr val="00B050"/>
                </a:solidFill>
              </a:rPr>
              <a:t>Synthèse des échanges</a:t>
            </a:r>
          </a:p>
        </p:txBody>
      </p:sp>
      <p:sp>
        <p:nvSpPr>
          <p:cNvPr id="3" name="Espace réservé du contenu 2"/>
          <p:cNvSpPr>
            <a:spLocks noGrp="1"/>
          </p:cNvSpPr>
          <p:nvPr>
            <p:ph idx="4294967295"/>
          </p:nvPr>
        </p:nvSpPr>
        <p:spPr>
          <a:xfrm>
            <a:off x="152593" y="1409700"/>
            <a:ext cx="9753407" cy="5448300"/>
          </a:xfrm>
          <a:prstGeom prst="rect">
            <a:avLst/>
          </a:prstGeom>
        </p:spPr>
        <p:txBody>
          <a:bodyPr/>
          <a:lstStyle/>
          <a:p>
            <a:pPr>
              <a:spcBef>
                <a:spcPts val="600"/>
              </a:spcBef>
              <a:spcAft>
                <a:spcPts val="600"/>
              </a:spcAft>
              <a:buNone/>
            </a:pPr>
            <a:r>
              <a:rPr lang="fr-FR" sz="2000" b="1" dirty="0" smtClean="0">
                <a:solidFill>
                  <a:srgbClr val="00B050"/>
                </a:solidFill>
              </a:rPr>
              <a:t>Indicateurs d’impact et de résultats </a:t>
            </a:r>
            <a:r>
              <a:rPr lang="fr-FR" sz="2000" dirty="0" smtClean="0">
                <a:solidFill>
                  <a:srgbClr val="00B050"/>
                </a:solidFill>
              </a:rPr>
              <a:t>:</a:t>
            </a:r>
          </a:p>
          <a:p>
            <a:pPr>
              <a:spcBef>
                <a:spcPts val="600"/>
              </a:spcBef>
              <a:spcAft>
                <a:spcPts val="600"/>
              </a:spcAft>
            </a:pPr>
            <a:r>
              <a:rPr lang="fr-FR" sz="2000" dirty="0" smtClean="0">
                <a:solidFill>
                  <a:srgbClr val="00B050"/>
                </a:solidFill>
              </a:rPr>
              <a:t>Les indicateurs d’impact et de résultats sont encore à finaliser. Il s’agit en particulier de couvrir tous les objectifs du Plan (objectif 17…). Des propositions sont attendues de la part des partenaires membres du comité de suivi. Au sein de l’INCa, les propositions des départements sont à remonter d’ici fin août à PJ Bousquet et C </a:t>
            </a:r>
            <a:r>
              <a:rPr lang="fr-FR" sz="2000" dirty="0" err="1" smtClean="0">
                <a:solidFill>
                  <a:srgbClr val="00B050"/>
                </a:solidFill>
              </a:rPr>
              <a:t>David-Basei</a:t>
            </a:r>
            <a:r>
              <a:rPr lang="fr-FR" sz="2000" dirty="0" smtClean="0">
                <a:solidFill>
                  <a:srgbClr val="00B050"/>
                </a:solidFill>
              </a:rPr>
              <a:t>.</a:t>
            </a:r>
          </a:p>
          <a:p>
            <a:pPr>
              <a:spcBef>
                <a:spcPts val="600"/>
              </a:spcBef>
              <a:spcAft>
                <a:spcPts val="600"/>
              </a:spcAft>
            </a:pPr>
            <a:r>
              <a:rPr lang="fr-FR" sz="2000" dirty="0" smtClean="0">
                <a:solidFill>
                  <a:srgbClr val="00B050"/>
                </a:solidFill>
              </a:rPr>
              <a:t>Les indicateurs relatifs à la consommation de tabac et d’alcool ont été positionnés comme indicateurs d’impact du Plan, eu égard à leur place de premiers facteurs de risques de cancer. A préciser dans le document de référence.</a:t>
            </a:r>
          </a:p>
          <a:p>
            <a:pPr>
              <a:spcBef>
                <a:spcPts val="600"/>
              </a:spcBef>
              <a:spcAft>
                <a:spcPts val="600"/>
              </a:spcAft>
            </a:pPr>
            <a:r>
              <a:rPr lang="fr-FR" sz="2000" dirty="0" smtClean="0">
                <a:solidFill>
                  <a:srgbClr val="00B050"/>
                </a:solidFill>
              </a:rPr>
              <a:t>Les indicateurs de suivi et d’évaluation du Plan cancer sont à distinguer des indicateurs de qualité des pratiques des établissements de santé. L’INCa participe à la définition de ces indicateurs de qualité des pratiques en cancérologie avec la DGOS et la HAS. Certains de ces indicateurs agrégés au niveau régional ou national pourraient être pris en compte pour l’évaluation du Plan (exemple : RCP…).</a:t>
            </a:r>
          </a:p>
          <a:p>
            <a:pPr>
              <a:spcBef>
                <a:spcPts val="600"/>
              </a:spcBef>
              <a:spcAft>
                <a:spcPts val="600"/>
              </a:spcAft>
            </a:pPr>
            <a:endParaRPr lang="fr-FR" sz="2000" dirty="0" smtClean="0">
              <a:solidFill>
                <a:srgbClr val="00B050"/>
              </a:solidFill>
            </a:endParaRPr>
          </a:p>
          <a:p>
            <a:pPr>
              <a:spcBef>
                <a:spcPts val="600"/>
              </a:spcBef>
              <a:spcAft>
                <a:spcPts val="600"/>
              </a:spcAft>
              <a:buNone/>
            </a:pPr>
            <a:r>
              <a:rPr lang="fr-FR" sz="2000" dirty="0" smtClean="0">
                <a:solidFill>
                  <a:srgbClr val="00B050"/>
                </a:solidFill>
              </a:rPr>
              <a:t> </a:t>
            </a:r>
          </a:p>
        </p:txBody>
      </p:sp>
      <p:pic>
        <p:nvPicPr>
          <p:cNvPr id="5" name="Image 4" descr="logo Plan cancer 2014-2019.jpg"/>
          <p:cNvPicPr>
            <a:picLocks noChangeAspect="1"/>
          </p:cNvPicPr>
          <p:nvPr/>
        </p:nvPicPr>
        <p:blipFill>
          <a:blip r:embed="rId2"/>
          <a:srcRect/>
          <a:stretch>
            <a:fillRect/>
          </a:stretch>
        </p:blipFill>
        <p:spPr bwMode="auto">
          <a:xfrm>
            <a:off x="2288583" y="218643"/>
            <a:ext cx="1465262" cy="788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495300" y="20638"/>
            <a:ext cx="9167315" cy="1055687"/>
          </a:xfrm>
        </p:spPr>
        <p:txBody>
          <a:bodyPr rtlCol="0">
            <a:normAutofit/>
          </a:bodyPr>
          <a:lstStyle/>
          <a:p>
            <a:pPr>
              <a:defRPr/>
            </a:pPr>
            <a:r>
              <a:rPr lang="fr-FR" dirty="0" smtClean="0"/>
              <a:t>Ordre du jour</a:t>
            </a:r>
            <a:endParaRPr lang="fr-FR" dirty="0"/>
          </a:p>
        </p:txBody>
      </p:sp>
      <p:sp>
        <p:nvSpPr>
          <p:cNvPr id="7" name="Espace réservé du contenu 6"/>
          <p:cNvSpPr>
            <a:spLocks noGrp="1"/>
          </p:cNvSpPr>
          <p:nvPr>
            <p:ph sz="quarter" idx="10"/>
          </p:nvPr>
        </p:nvSpPr>
        <p:spPr>
          <a:xfrm>
            <a:off x="190500" y="1143000"/>
            <a:ext cx="9715500" cy="5191124"/>
          </a:xfrm>
        </p:spPr>
        <p:txBody>
          <a:bodyPr/>
          <a:lstStyle/>
          <a:p>
            <a:pPr marL="266700" lvl="2" indent="-266700">
              <a:spcBef>
                <a:spcPts val="0"/>
              </a:spcBef>
              <a:spcAft>
                <a:spcPts val="600"/>
              </a:spcAft>
              <a:buNone/>
              <a:tabLst>
                <a:tab pos="180975" algn="l"/>
              </a:tabLst>
              <a:defRPr/>
            </a:pPr>
            <a:r>
              <a:rPr lang="fr-FR" sz="2800" b="1" dirty="0" smtClean="0">
                <a:solidFill>
                  <a:schemeClr val="accent6">
                    <a:lumMod val="50000"/>
                  </a:schemeClr>
                </a:solidFill>
              </a:rPr>
              <a:t>    </a:t>
            </a:r>
            <a:endParaRPr lang="fr-FR" sz="2800" b="1" dirty="0" smtClean="0"/>
          </a:p>
          <a:p>
            <a:pPr marL="514350" lvl="0" indent="-514350">
              <a:buFont typeface="+mj-lt"/>
              <a:buAutoNum type="arabicPeriod"/>
            </a:pPr>
            <a:r>
              <a:rPr lang="fr-FR" dirty="0" smtClean="0"/>
              <a:t>L’organisation du pilotage du Plan cancer 3 et le rôle de l’INCa </a:t>
            </a:r>
            <a:r>
              <a:rPr lang="fr-FR" sz="2400" dirty="0" smtClean="0"/>
              <a:t>(C Morin)</a:t>
            </a:r>
          </a:p>
          <a:p>
            <a:pPr marL="514350" lvl="0" indent="-514350">
              <a:buFont typeface="+mj-lt"/>
              <a:buAutoNum type="arabicPeriod"/>
            </a:pPr>
            <a:endParaRPr lang="fr-FR" dirty="0" smtClean="0"/>
          </a:p>
          <a:p>
            <a:pPr marL="514350" lvl="0" indent="-514350">
              <a:buFont typeface="+mj-lt"/>
              <a:buAutoNum type="arabicPeriod"/>
            </a:pPr>
            <a:r>
              <a:rPr lang="fr-FR" dirty="0" smtClean="0"/>
              <a:t>La construction du suivi-évaluation du Plan cancer </a:t>
            </a:r>
          </a:p>
          <a:p>
            <a:pPr marL="514350" lvl="0" indent="-514350">
              <a:buNone/>
            </a:pPr>
            <a:r>
              <a:rPr lang="fr-FR" sz="2400" dirty="0" smtClean="0"/>
              <a:t>       (C Morin, C </a:t>
            </a:r>
            <a:r>
              <a:rPr lang="fr-FR" sz="2400" dirty="0" err="1" smtClean="0"/>
              <a:t>David-Basei</a:t>
            </a:r>
            <a:r>
              <a:rPr lang="fr-FR" sz="2400" dirty="0" smtClean="0"/>
              <a:t>, PJ Bousquet)</a:t>
            </a:r>
          </a:p>
          <a:p>
            <a:pPr marL="514350" lvl="0" indent="-514350">
              <a:buFont typeface="+mj-lt"/>
              <a:buAutoNum type="arabicPeriod"/>
            </a:pPr>
            <a:endParaRPr lang="fr-FR" dirty="0" smtClean="0"/>
          </a:p>
          <a:p>
            <a:pPr marL="514350" lvl="0" indent="-514350">
              <a:buNone/>
            </a:pPr>
            <a:r>
              <a:rPr lang="fr-FR" smtClean="0"/>
              <a:t>3.   L’organisation </a:t>
            </a:r>
            <a:r>
              <a:rPr lang="fr-FR" dirty="0" smtClean="0"/>
              <a:t>du suivi-évaluation au sein de l’INCa et l’utilisation de </a:t>
            </a:r>
            <a:r>
              <a:rPr lang="fr-FR" dirty="0" err="1" smtClean="0"/>
              <a:t>Mosaic</a:t>
            </a:r>
            <a:endParaRPr lang="fr-FR" dirty="0" smtClean="0"/>
          </a:p>
          <a:p>
            <a:pPr marL="514350" lvl="0" indent="-514350">
              <a:buNone/>
            </a:pPr>
            <a:r>
              <a:rPr lang="fr-FR" sz="2400" dirty="0" smtClean="0"/>
              <a:t>   	(C Morin, G Viaud, S de Graeve)</a:t>
            </a:r>
          </a:p>
          <a:p>
            <a:pPr marL="1090612" lvl="1" indent="-514350">
              <a:spcBef>
                <a:spcPts val="0"/>
              </a:spcBef>
              <a:buNone/>
              <a:defRPr/>
            </a:pPr>
            <a:endParaRPr lang="fr-FR" dirty="0" smtClean="0">
              <a:solidFill>
                <a:schemeClr val="accent1">
                  <a:lumMod val="50000"/>
                </a:schemeClr>
              </a:solidFill>
            </a:endParaRPr>
          </a:p>
          <a:p>
            <a:pPr marL="1090612" lvl="1" indent="-514350">
              <a:spcBef>
                <a:spcPts val="0"/>
              </a:spcBef>
              <a:buNone/>
              <a:defRPr/>
            </a:pPr>
            <a:endParaRPr lang="fr-FR" dirty="0" smtClean="0">
              <a:solidFill>
                <a:schemeClr val="accent1">
                  <a:lumMod val="50000"/>
                </a:schemeClr>
              </a:solidFill>
            </a:endParaRPr>
          </a:p>
        </p:txBody>
      </p:sp>
      <p:pic>
        <p:nvPicPr>
          <p:cNvPr id="4" name="Image 3" descr="logo Plan cancer 2014-2019.jpg"/>
          <p:cNvPicPr>
            <a:picLocks noChangeAspect="1"/>
          </p:cNvPicPr>
          <p:nvPr/>
        </p:nvPicPr>
        <p:blipFill>
          <a:blip r:embed="rId3"/>
          <a:stretch>
            <a:fillRect/>
          </a:stretch>
        </p:blipFill>
        <p:spPr>
          <a:xfrm>
            <a:off x="2373289" y="223062"/>
            <a:ext cx="1465286" cy="789441"/>
          </a:xfrm>
          <a:prstGeom prst="rect">
            <a:avLst/>
          </a:prstGeom>
        </p:spPr>
      </p:pic>
    </p:spTree>
    <p:extLst>
      <p:ext uri="{BB962C8B-B14F-4D97-AF65-F5344CB8AC3E}">
        <p14:creationId xmlns:p14="http://schemas.microsoft.com/office/powerpoint/2010/main" xmlns="" val="28228160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normAutofit/>
          </a:bodyPr>
          <a:lstStyle/>
          <a:p>
            <a:r>
              <a:rPr lang="fr-FR" sz="2800" b="1" dirty="0" smtClean="0">
                <a:solidFill>
                  <a:srgbClr val="00B050"/>
                </a:solidFill>
              </a:rPr>
              <a:t>Synthèse des échanges</a:t>
            </a:r>
          </a:p>
        </p:txBody>
      </p:sp>
      <p:sp>
        <p:nvSpPr>
          <p:cNvPr id="3" name="Espace réservé du contenu 2"/>
          <p:cNvSpPr>
            <a:spLocks noGrp="1"/>
          </p:cNvSpPr>
          <p:nvPr>
            <p:ph idx="4294967295"/>
          </p:nvPr>
        </p:nvSpPr>
        <p:spPr>
          <a:xfrm>
            <a:off x="152593" y="1409700"/>
            <a:ext cx="9753407" cy="5448300"/>
          </a:xfrm>
          <a:prstGeom prst="rect">
            <a:avLst/>
          </a:prstGeom>
        </p:spPr>
        <p:txBody>
          <a:bodyPr/>
          <a:lstStyle/>
          <a:p>
            <a:pPr>
              <a:spcBef>
                <a:spcPts val="600"/>
              </a:spcBef>
              <a:spcAft>
                <a:spcPts val="600"/>
              </a:spcAft>
              <a:buNone/>
            </a:pPr>
            <a:r>
              <a:rPr lang="fr-FR" sz="2000" b="1" dirty="0" smtClean="0">
                <a:solidFill>
                  <a:srgbClr val="00B050"/>
                </a:solidFill>
              </a:rPr>
              <a:t>Chiffrage du Plan cancer 3 </a:t>
            </a:r>
            <a:r>
              <a:rPr lang="fr-FR" sz="2000" dirty="0" smtClean="0">
                <a:solidFill>
                  <a:srgbClr val="00B050"/>
                </a:solidFill>
              </a:rPr>
              <a:t>: </a:t>
            </a:r>
          </a:p>
          <a:p>
            <a:pPr>
              <a:spcBef>
                <a:spcPts val="600"/>
              </a:spcBef>
              <a:spcAft>
                <a:spcPts val="600"/>
              </a:spcAft>
              <a:buFont typeface="Arial" pitchFamily="34" charset="0"/>
              <a:buChar char="•"/>
            </a:pPr>
            <a:r>
              <a:rPr lang="fr-FR" sz="2000" dirty="0" smtClean="0">
                <a:solidFill>
                  <a:srgbClr val="00B050"/>
                </a:solidFill>
              </a:rPr>
              <a:t>Lors du lancement du Plan le 4 février 2014, le PR a annoncé qu’1,5 Mds d’euros seront mobilisés sur 2014-2019. Ce montant résulte du chiffrage réalisé lors de l’élaboration du Plan. Le travail de chiffrage a été dirigé par les cabinets ministériels, qui ont sollicité l’INCa mais aussi les directions d’administration (DGS, DGOS, DSS…), pour estimer </a:t>
            </a:r>
            <a:r>
              <a:rPr lang="fr-FR" sz="2000" b="1" dirty="0" smtClean="0">
                <a:solidFill>
                  <a:srgbClr val="00B050"/>
                </a:solidFill>
              </a:rPr>
              <a:t>le coût prévisionnel des mesures nouvelles et de certaines actions fortes</a:t>
            </a:r>
            <a:r>
              <a:rPr lang="fr-FR" sz="2000" dirty="0" smtClean="0">
                <a:solidFill>
                  <a:srgbClr val="00B050"/>
                </a:solidFill>
              </a:rPr>
              <a:t> – une partie du Plan devant être financée par redéploiement des budgets de l’Etat et de ses opérateurs (INCa…) et de l’Assurance maladie. </a:t>
            </a:r>
          </a:p>
          <a:p>
            <a:pPr>
              <a:spcBef>
                <a:spcPts val="600"/>
              </a:spcBef>
              <a:spcAft>
                <a:spcPts val="600"/>
              </a:spcAft>
              <a:buFont typeface="Arial" pitchFamily="34" charset="0"/>
              <a:buChar char="•"/>
            </a:pPr>
            <a:r>
              <a:rPr lang="fr-FR" sz="2000" dirty="0" smtClean="0">
                <a:solidFill>
                  <a:srgbClr val="00B050"/>
                </a:solidFill>
              </a:rPr>
              <a:t>Les montants prévisionnels des 17 objectifs du Plan par sources de financement a été communiqué par les cabinets à tous les partenaires (lors de la réunion du 20 mai 2014). Afin de permettre une information partagée au sein de l’INCa, le tableau de chiffrage des actions sera transmis aux référents mais celui-ci ne doit pas être diffusé à l’extérieur. </a:t>
            </a:r>
          </a:p>
          <a:p>
            <a:pPr>
              <a:spcBef>
                <a:spcPts val="600"/>
              </a:spcBef>
              <a:spcAft>
                <a:spcPts val="600"/>
              </a:spcAft>
              <a:buFont typeface="Arial" pitchFamily="34" charset="0"/>
              <a:buChar char="•"/>
            </a:pPr>
            <a:r>
              <a:rPr lang="fr-FR" sz="2000" dirty="0" smtClean="0">
                <a:solidFill>
                  <a:srgbClr val="00B050"/>
                </a:solidFill>
              </a:rPr>
              <a:t>Le suivi de l’exécution des dépenses liées au Plan cancer 3 est à construire. Des indicateurs de suivi des moyens au niveau régional (ARS) sont envisagés.</a:t>
            </a:r>
          </a:p>
        </p:txBody>
      </p:sp>
      <p:pic>
        <p:nvPicPr>
          <p:cNvPr id="5" name="Image 4" descr="logo Plan cancer 2014-2019.jpg"/>
          <p:cNvPicPr>
            <a:picLocks noChangeAspect="1"/>
          </p:cNvPicPr>
          <p:nvPr/>
        </p:nvPicPr>
        <p:blipFill>
          <a:blip r:embed="rId2"/>
          <a:srcRect/>
          <a:stretch>
            <a:fillRect/>
          </a:stretch>
        </p:blipFill>
        <p:spPr bwMode="auto">
          <a:xfrm>
            <a:off x="2288583" y="218643"/>
            <a:ext cx="1465262" cy="788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normAutofit/>
          </a:bodyPr>
          <a:lstStyle/>
          <a:p>
            <a:r>
              <a:rPr lang="fr-FR" sz="2800" b="1" dirty="0" smtClean="0">
                <a:solidFill>
                  <a:srgbClr val="00B050"/>
                </a:solidFill>
              </a:rPr>
              <a:t>Synthèse des échanges</a:t>
            </a:r>
          </a:p>
        </p:txBody>
      </p:sp>
      <p:sp>
        <p:nvSpPr>
          <p:cNvPr id="3" name="Espace réservé du contenu 2"/>
          <p:cNvSpPr>
            <a:spLocks noGrp="1"/>
          </p:cNvSpPr>
          <p:nvPr>
            <p:ph idx="4294967295"/>
          </p:nvPr>
        </p:nvSpPr>
        <p:spPr>
          <a:xfrm>
            <a:off x="152593" y="1314450"/>
            <a:ext cx="9753407" cy="5543550"/>
          </a:xfrm>
          <a:prstGeom prst="rect">
            <a:avLst/>
          </a:prstGeom>
        </p:spPr>
        <p:txBody>
          <a:bodyPr/>
          <a:lstStyle/>
          <a:p>
            <a:pPr>
              <a:spcBef>
                <a:spcPts val="600"/>
              </a:spcBef>
              <a:spcAft>
                <a:spcPts val="600"/>
              </a:spcAft>
              <a:buNone/>
            </a:pPr>
            <a:r>
              <a:rPr lang="fr-FR" sz="2000" b="1" dirty="0" smtClean="0">
                <a:solidFill>
                  <a:srgbClr val="00B050"/>
                </a:solidFill>
              </a:rPr>
              <a:t>Programmation des jalons </a:t>
            </a:r>
            <a:r>
              <a:rPr lang="fr-FR" sz="2000" dirty="0" smtClean="0">
                <a:solidFill>
                  <a:srgbClr val="00B050"/>
                </a:solidFill>
              </a:rPr>
              <a:t>: </a:t>
            </a:r>
          </a:p>
          <a:p>
            <a:pPr>
              <a:spcBef>
                <a:spcPts val="600"/>
              </a:spcBef>
              <a:spcAft>
                <a:spcPts val="600"/>
              </a:spcAft>
              <a:buFont typeface="Arial" pitchFamily="34" charset="0"/>
              <a:buChar char="•"/>
            </a:pPr>
            <a:r>
              <a:rPr lang="fr-FR" sz="2000" dirty="0" smtClean="0">
                <a:solidFill>
                  <a:srgbClr val="00B050"/>
                </a:solidFill>
              </a:rPr>
              <a:t>Les jalons à programmer pour le suivi des actions du Plan cancer correspondent aux </a:t>
            </a:r>
            <a:r>
              <a:rPr lang="fr-FR" sz="2000" b="1" dirty="0" smtClean="0">
                <a:solidFill>
                  <a:srgbClr val="00B050"/>
                </a:solidFill>
              </a:rPr>
              <a:t>étapes-clés</a:t>
            </a:r>
            <a:r>
              <a:rPr lang="fr-FR" sz="2000" dirty="0" smtClean="0">
                <a:solidFill>
                  <a:srgbClr val="00B050"/>
                </a:solidFill>
              </a:rPr>
              <a:t> de leur réalisation (exemples : publication de la recommandation X au 31/12/2015, lancement de l’appel à projets avant le 30/06/2016…). Les jalons doivent refléter l’ensemble des composantes de l’action (« sous-actions »). </a:t>
            </a:r>
          </a:p>
          <a:p>
            <a:pPr>
              <a:spcBef>
                <a:spcPts val="600"/>
              </a:spcBef>
              <a:spcAft>
                <a:spcPts val="600"/>
              </a:spcAft>
              <a:buFont typeface="Arial" pitchFamily="34" charset="0"/>
              <a:buChar char="•"/>
            </a:pPr>
            <a:r>
              <a:rPr lang="fr-FR" sz="2000" dirty="0" smtClean="0">
                <a:solidFill>
                  <a:srgbClr val="00B050"/>
                </a:solidFill>
              </a:rPr>
              <a:t>Il est demandé à chaque référent, sous l’autorité de son responsable hiérarchique, de </a:t>
            </a:r>
            <a:r>
              <a:rPr lang="fr-FR" sz="2000" dirty="0" smtClean="0">
                <a:solidFill>
                  <a:srgbClr val="00B050"/>
                </a:solidFill>
              </a:rPr>
              <a:t>coordonner </a:t>
            </a:r>
            <a:r>
              <a:rPr lang="fr-FR" sz="2000" smtClean="0">
                <a:solidFill>
                  <a:srgbClr val="00B050"/>
                </a:solidFill>
              </a:rPr>
              <a:t>la définition des </a:t>
            </a:r>
            <a:r>
              <a:rPr lang="fr-FR" sz="2000" dirty="0" smtClean="0">
                <a:solidFill>
                  <a:srgbClr val="00B050"/>
                </a:solidFill>
              </a:rPr>
              <a:t>jalons de l’action en lien avec les autres départements impliqués au sein de l’INCa et, le cas échéant, avec les responsables externes associés. Une première  proposition est attendue pour le 26 août 2014. Une réunion de retour d’expérience sur ces travaux est proposée avec l’ensemble des référents.</a:t>
            </a:r>
          </a:p>
          <a:p>
            <a:pPr>
              <a:spcBef>
                <a:spcPts val="600"/>
              </a:spcBef>
              <a:spcAft>
                <a:spcPts val="600"/>
              </a:spcAft>
              <a:buFont typeface="Arial" pitchFamily="34" charset="0"/>
              <a:buChar char="•"/>
            </a:pPr>
            <a:r>
              <a:rPr lang="fr-FR" sz="2000" dirty="0" smtClean="0">
                <a:solidFill>
                  <a:srgbClr val="00B050"/>
                </a:solidFill>
              </a:rPr>
              <a:t>S’agissant des actions placées sous la responsabilité d’autres institutions : celles-ci ont été sollicitées pour définir la programmation des jalons, à l’aide d’une grille Excel. Les remontées transiteront par le référent INCa pour vérifier la cohérence, avant implémentation sur Clarity (par la DSI). L’INCa devra être ajouté comme partenaire de l’action, si nécessaire, pour faciliter le dialogue avec l’institution responsable. </a:t>
            </a:r>
          </a:p>
          <a:p>
            <a:pPr>
              <a:spcBef>
                <a:spcPts val="600"/>
              </a:spcBef>
              <a:spcAft>
                <a:spcPts val="600"/>
              </a:spcAft>
              <a:buFont typeface="Arial" pitchFamily="34" charset="0"/>
              <a:buChar char="•"/>
            </a:pPr>
            <a:endParaRPr lang="fr-FR" sz="2000" dirty="0" smtClean="0">
              <a:solidFill>
                <a:srgbClr val="00B050"/>
              </a:solidFill>
            </a:endParaRPr>
          </a:p>
        </p:txBody>
      </p:sp>
      <p:pic>
        <p:nvPicPr>
          <p:cNvPr id="5" name="Image 4" descr="logo Plan cancer 2014-2019.jpg"/>
          <p:cNvPicPr>
            <a:picLocks noChangeAspect="1"/>
          </p:cNvPicPr>
          <p:nvPr/>
        </p:nvPicPr>
        <p:blipFill>
          <a:blip r:embed="rId2"/>
          <a:srcRect/>
          <a:stretch>
            <a:fillRect/>
          </a:stretch>
        </p:blipFill>
        <p:spPr bwMode="auto">
          <a:xfrm>
            <a:off x="2288583" y="218643"/>
            <a:ext cx="1465262" cy="788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normAutofit/>
          </a:bodyPr>
          <a:lstStyle/>
          <a:p>
            <a:r>
              <a:rPr lang="fr-FR" sz="2800" b="1" dirty="0" smtClean="0">
                <a:solidFill>
                  <a:srgbClr val="00B050"/>
                </a:solidFill>
              </a:rPr>
              <a:t>Conclusions et suites à donner </a:t>
            </a:r>
          </a:p>
        </p:txBody>
      </p:sp>
      <p:sp>
        <p:nvSpPr>
          <p:cNvPr id="3" name="Espace réservé du contenu 2"/>
          <p:cNvSpPr>
            <a:spLocks noGrp="1"/>
          </p:cNvSpPr>
          <p:nvPr>
            <p:ph idx="4294967295"/>
          </p:nvPr>
        </p:nvSpPr>
        <p:spPr>
          <a:xfrm>
            <a:off x="152593" y="1409700"/>
            <a:ext cx="9753407" cy="5448300"/>
          </a:xfrm>
          <a:prstGeom prst="rect">
            <a:avLst/>
          </a:prstGeom>
        </p:spPr>
        <p:txBody>
          <a:bodyPr/>
          <a:lstStyle/>
          <a:p>
            <a:pPr>
              <a:spcBef>
                <a:spcPts val="600"/>
              </a:spcBef>
              <a:spcAft>
                <a:spcPts val="1200"/>
              </a:spcAft>
              <a:buNone/>
            </a:pPr>
            <a:r>
              <a:rPr lang="fr-FR" sz="2000" b="1" dirty="0" smtClean="0">
                <a:solidFill>
                  <a:srgbClr val="00B050"/>
                </a:solidFill>
              </a:rPr>
              <a:t>A l’issue des échanges, sont actées les conclusions ci-après :</a:t>
            </a:r>
          </a:p>
          <a:p>
            <a:pPr>
              <a:spcBef>
                <a:spcPts val="600"/>
              </a:spcBef>
              <a:spcAft>
                <a:spcPts val="600"/>
              </a:spcAft>
              <a:buFont typeface="Wingdings" pitchFamily="2" charset="2"/>
              <a:buChar char="Ø"/>
            </a:pPr>
            <a:r>
              <a:rPr lang="fr-FR" sz="2000" dirty="0" smtClean="0">
                <a:solidFill>
                  <a:srgbClr val="00B050"/>
                </a:solidFill>
              </a:rPr>
              <a:t>Le tableau de chiffrage prévisionnel des actions du Plan cancer 3 va être diffusé à l’ensemble des référents (C Morin et G Viaud). Ce document n’ayant pas été rendu public, il ne doit pas être diffusé à l’extérieur.</a:t>
            </a:r>
          </a:p>
          <a:p>
            <a:pPr>
              <a:spcBef>
                <a:spcPts val="600"/>
              </a:spcBef>
              <a:spcAft>
                <a:spcPts val="600"/>
              </a:spcAft>
              <a:buFont typeface="Wingdings" pitchFamily="2" charset="2"/>
              <a:buChar char="Ø"/>
            </a:pPr>
            <a:r>
              <a:rPr lang="fr-FR" sz="2000" dirty="0" smtClean="0">
                <a:solidFill>
                  <a:srgbClr val="00B050"/>
                </a:solidFill>
              </a:rPr>
              <a:t>Une nouvelle réunion des référents d’actions sera programmée fin août pour un retour d’expérience sur la définition des indicateurs et la programmation des jalons (C Morin)</a:t>
            </a:r>
          </a:p>
          <a:p>
            <a:pPr>
              <a:spcBef>
                <a:spcPts val="600"/>
              </a:spcBef>
              <a:spcAft>
                <a:spcPts val="600"/>
              </a:spcAft>
              <a:buFont typeface="Wingdings" pitchFamily="2" charset="2"/>
              <a:buChar char="Ø"/>
            </a:pPr>
            <a:r>
              <a:rPr lang="fr-FR" sz="2000" dirty="0" smtClean="0">
                <a:solidFill>
                  <a:srgbClr val="00B050"/>
                </a:solidFill>
              </a:rPr>
              <a:t>Les référents font remonter à C Morin leurs propositions d’ajout de l’INCa comme partenaire des actions </a:t>
            </a:r>
          </a:p>
          <a:p>
            <a:pPr>
              <a:spcBef>
                <a:spcPts val="600"/>
              </a:spcBef>
              <a:spcAft>
                <a:spcPts val="600"/>
              </a:spcAft>
              <a:buFont typeface="Wingdings" pitchFamily="2" charset="2"/>
              <a:buChar char="Ø"/>
            </a:pPr>
            <a:r>
              <a:rPr lang="fr-FR" sz="2000" dirty="0" smtClean="0">
                <a:solidFill>
                  <a:srgbClr val="00B050"/>
                </a:solidFill>
              </a:rPr>
              <a:t>L’opportunité d’un état « action suspendue » pour le </a:t>
            </a:r>
            <a:r>
              <a:rPr lang="fr-FR" sz="2000" dirty="0" err="1" smtClean="0">
                <a:solidFill>
                  <a:srgbClr val="00B050"/>
                </a:solidFill>
              </a:rPr>
              <a:t>reporting</a:t>
            </a:r>
            <a:r>
              <a:rPr lang="fr-FR" sz="2000" dirty="0" smtClean="0">
                <a:solidFill>
                  <a:srgbClr val="00B050"/>
                </a:solidFill>
              </a:rPr>
              <a:t> des actions du Plan sera étudiée (C Morin avec G Viaud)</a:t>
            </a:r>
          </a:p>
          <a:p>
            <a:pPr>
              <a:spcBef>
                <a:spcPts val="600"/>
              </a:spcBef>
              <a:spcAft>
                <a:spcPts val="600"/>
              </a:spcAft>
              <a:buFont typeface="Wingdings" pitchFamily="2" charset="2"/>
              <a:buChar char="Ø"/>
            </a:pPr>
            <a:r>
              <a:rPr lang="fr-FR" sz="2000" dirty="0" smtClean="0">
                <a:solidFill>
                  <a:srgbClr val="00B050"/>
                </a:solidFill>
              </a:rPr>
              <a:t>La faisabilité d’une implémentation automatisée du recueil de l’état des jalons transmis par les responsables externes va également être étudiée (DSI)</a:t>
            </a:r>
          </a:p>
          <a:p>
            <a:pPr>
              <a:spcBef>
                <a:spcPts val="600"/>
              </a:spcBef>
              <a:spcAft>
                <a:spcPts val="600"/>
              </a:spcAft>
              <a:buFont typeface="Arial" pitchFamily="34" charset="0"/>
              <a:buChar char="•"/>
            </a:pPr>
            <a:endParaRPr lang="fr-FR" sz="2000" dirty="0" smtClean="0">
              <a:solidFill>
                <a:srgbClr val="00B050"/>
              </a:solidFill>
            </a:endParaRPr>
          </a:p>
          <a:p>
            <a:pPr>
              <a:spcBef>
                <a:spcPts val="600"/>
              </a:spcBef>
              <a:spcAft>
                <a:spcPts val="600"/>
              </a:spcAft>
              <a:buFont typeface="Arial" pitchFamily="34" charset="0"/>
              <a:buChar char="•"/>
            </a:pPr>
            <a:endParaRPr lang="fr-FR" sz="2000" dirty="0" smtClean="0">
              <a:solidFill>
                <a:srgbClr val="00B050"/>
              </a:solidFill>
            </a:endParaRPr>
          </a:p>
        </p:txBody>
      </p:sp>
      <p:pic>
        <p:nvPicPr>
          <p:cNvPr id="5" name="Image 4" descr="logo Plan cancer 2014-2019.jpg"/>
          <p:cNvPicPr>
            <a:picLocks noChangeAspect="1"/>
          </p:cNvPicPr>
          <p:nvPr/>
        </p:nvPicPr>
        <p:blipFill>
          <a:blip r:embed="rId2"/>
          <a:srcRect/>
          <a:stretch>
            <a:fillRect/>
          </a:stretch>
        </p:blipFill>
        <p:spPr bwMode="auto">
          <a:xfrm>
            <a:off x="2288583" y="218643"/>
            <a:ext cx="1465262" cy="7889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lstStyle/>
          <a:p>
            <a:r>
              <a:rPr lang="fr-FR" b="1" dirty="0" smtClean="0">
                <a:solidFill>
                  <a:srgbClr val="002060"/>
                </a:solidFill>
              </a:rPr>
              <a:t>1. Le pilotage du Plan cancer 3</a:t>
            </a:r>
          </a:p>
        </p:txBody>
      </p:sp>
      <p:sp>
        <p:nvSpPr>
          <p:cNvPr id="3" name="Espace réservé du contenu 2"/>
          <p:cNvSpPr>
            <a:spLocks noGrp="1"/>
          </p:cNvSpPr>
          <p:nvPr>
            <p:ph idx="4294967295"/>
          </p:nvPr>
        </p:nvSpPr>
        <p:spPr>
          <a:xfrm>
            <a:off x="152593" y="1314450"/>
            <a:ext cx="9613323" cy="5543551"/>
          </a:xfrm>
          <a:prstGeom prst="rect">
            <a:avLst/>
          </a:prstGeom>
        </p:spPr>
        <p:txBody>
          <a:bodyPr/>
          <a:lstStyle/>
          <a:p>
            <a:pPr marL="0" indent="0">
              <a:spcBef>
                <a:spcPts val="600"/>
              </a:spcBef>
              <a:spcAft>
                <a:spcPts val="600"/>
              </a:spcAft>
              <a:buNone/>
              <a:defRPr/>
            </a:pPr>
            <a:r>
              <a:rPr lang="fr-FR" sz="2000" b="1" dirty="0" smtClean="0">
                <a:solidFill>
                  <a:schemeClr val="tx2"/>
                </a:solidFill>
                <a:cs typeface="Tahoma" pitchFamily="34" charset="0"/>
              </a:rPr>
              <a:t>Le Plan cancer 2014-2019 est piloté conjointement par les ministres en charge de la santé et de la recherche </a:t>
            </a:r>
          </a:p>
          <a:p>
            <a:pPr marL="176213" indent="-176213" algn="just">
              <a:spcBef>
                <a:spcPts val="600"/>
              </a:spcBef>
              <a:spcAft>
                <a:spcPts val="600"/>
              </a:spcAft>
              <a:buFont typeface="Arial" pitchFamily="34" charset="0"/>
              <a:buChar char="•"/>
              <a:defRPr/>
            </a:pPr>
            <a:r>
              <a:rPr lang="fr-FR" sz="2000" dirty="0" smtClean="0">
                <a:solidFill>
                  <a:schemeClr val="tx2"/>
                </a:solidFill>
                <a:cs typeface="Tahoma" pitchFamily="34" charset="0"/>
              </a:rPr>
              <a:t>Les ministres, représentés par leurs cabinets, président </a:t>
            </a:r>
            <a:r>
              <a:rPr lang="fr-FR" sz="2000" b="1" dirty="0" smtClean="0">
                <a:solidFill>
                  <a:schemeClr val="tx2"/>
                </a:solidFill>
                <a:cs typeface="Tahoma" pitchFamily="34" charset="0"/>
              </a:rPr>
              <a:t>le comité de pilotage interministériel </a:t>
            </a:r>
            <a:r>
              <a:rPr lang="fr-FR" sz="2000" dirty="0" smtClean="0">
                <a:solidFill>
                  <a:schemeClr val="tx2"/>
                </a:solidFill>
                <a:cs typeface="Tahoma" pitchFamily="34" charset="0"/>
              </a:rPr>
              <a:t>qui doit veiller à la réalisation du Plan cancer au regard de ses objectifs et remettra chaque année </a:t>
            </a:r>
            <a:r>
              <a:rPr lang="fr-FR" sz="2000" b="1" dirty="0" smtClean="0">
                <a:solidFill>
                  <a:schemeClr val="tx2"/>
                </a:solidFill>
                <a:cs typeface="Tahoma" pitchFamily="34" charset="0"/>
              </a:rPr>
              <a:t>un</a:t>
            </a:r>
            <a:r>
              <a:rPr lang="fr-FR" sz="2000" dirty="0" smtClean="0">
                <a:solidFill>
                  <a:schemeClr val="tx2"/>
                </a:solidFill>
                <a:cs typeface="Tahoma" pitchFamily="34" charset="0"/>
              </a:rPr>
              <a:t> </a:t>
            </a:r>
            <a:r>
              <a:rPr lang="fr-FR" sz="2000" b="1" dirty="0" smtClean="0">
                <a:solidFill>
                  <a:schemeClr val="tx2"/>
                </a:solidFill>
                <a:cs typeface="Tahoma" pitchFamily="34" charset="0"/>
              </a:rPr>
              <a:t>rapport au président de la République</a:t>
            </a:r>
            <a:r>
              <a:rPr lang="fr-FR" sz="2000" dirty="0" smtClean="0">
                <a:solidFill>
                  <a:schemeClr val="tx2"/>
                </a:solidFill>
                <a:cs typeface="Tahoma" pitchFamily="34" charset="0"/>
              </a:rPr>
              <a:t>. </a:t>
            </a:r>
            <a:r>
              <a:rPr lang="fr-FR" sz="2000" dirty="0" smtClean="0"/>
              <a:t>Il peut proposer des infléchissements ou des adaptations du Plan.</a:t>
            </a:r>
            <a:endParaRPr lang="fr-FR" sz="2000" dirty="0" smtClean="0">
              <a:solidFill>
                <a:schemeClr val="tx2"/>
              </a:solidFill>
              <a:cs typeface="Tahoma" pitchFamily="34" charset="0"/>
            </a:endParaRPr>
          </a:p>
          <a:p>
            <a:pPr marL="176213" indent="-176213" algn="just">
              <a:spcBef>
                <a:spcPts val="600"/>
              </a:spcBef>
              <a:spcAft>
                <a:spcPts val="600"/>
              </a:spcAft>
              <a:buFont typeface="Arial" pitchFamily="34" charset="0"/>
              <a:buChar char="•"/>
              <a:defRPr/>
            </a:pPr>
            <a:r>
              <a:rPr lang="fr-FR" sz="2000" b="1" dirty="0" smtClean="0">
                <a:solidFill>
                  <a:schemeClr val="tx2"/>
                </a:solidFill>
                <a:cs typeface="Tahoma" pitchFamily="34" charset="0"/>
              </a:rPr>
              <a:t>L’INCa</a:t>
            </a:r>
            <a:r>
              <a:rPr lang="fr-FR" sz="2000" dirty="0" smtClean="0">
                <a:solidFill>
                  <a:schemeClr val="tx2"/>
                </a:solidFill>
                <a:cs typeface="Tahoma" pitchFamily="34" charset="0"/>
              </a:rPr>
              <a:t> est désigné comme l’opérateur chargé de piloter la mise en œuvre du Plan cancer</a:t>
            </a:r>
          </a:p>
          <a:p>
            <a:pPr marL="176213" indent="-176213" algn="just">
              <a:spcBef>
                <a:spcPts val="600"/>
              </a:spcBef>
              <a:spcAft>
                <a:spcPts val="600"/>
              </a:spcAft>
              <a:buFont typeface="Arial" pitchFamily="34" charset="0"/>
              <a:buChar char="•"/>
              <a:defRPr/>
            </a:pPr>
            <a:r>
              <a:rPr lang="fr-FR" sz="2000" dirty="0" smtClean="0">
                <a:solidFill>
                  <a:schemeClr val="tx2"/>
                </a:solidFill>
                <a:cs typeface="Tahoma" pitchFamily="34" charset="0"/>
              </a:rPr>
              <a:t>Chaque action du Plan est placée sous la responsabilité d’une institution ou d’un organisme chargé de sa mise en œuvre et de rendre compte de son avancement et de ses résultats : </a:t>
            </a:r>
            <a:r>
              <a:rPr lang="fr-FR" sz="2000" b="1" dirty="0" smtClean="0">
                <a:solidFill>
                  <a:schemeClr val="tx2"/>
                </a:solidFill>
                <a:cs typeface="Tahoma" pitchFamily="34" charset="0"/>
              </a:rPr>
              <a:t>responsables d’actions</a:t>
            </a:r>
            <a:r>
              <a:rPr lang="fr-FR" sz="2000" dirty="0" smtClean="0">
                <a:solidFill>
                  <a:schemeClr val="tx2"/>
                </a:solidFill>
                <a:cs typeface="Tahoma" pitchFamily="34" charset="0"/>
              </a:rPr>
              <a:t>.</a:t>
            </a:r>
          </a:p>
          <a:p>
            <a:pPr marL="176213" indent="-176213" algn="just">
              <a:spcBef>
                <a:spcPts val="600"/>
              </a:spcBef>
              <a:spcAft>
                <a:spcPts val="600"/>
              </a:spcAft>
              <a:buFont typeface="Arial" pitchFamily="34" charset="0"/>
              <a:buChar char="•"/>
              <a:defRPr/>
            </a:pPr>
            <a:r>
              <a:rPr lang="fr-FR" sz="2000" b="1" dirty="0" smtClean="0">
                <a:solidFill>
                  <a:schemeClr val="tx2"/>
                </a:solidFill>
                <a:cs typeface="Tahoma" pitchFamily="34" charset="0"/>
              </a:rPr>
              <a:t>Un comité de suivi, présidé par l’INCa</a:t>
            </a:r>
            <a:r>
              <a:rPr lang="fr-FR" sz="2000" dirty="0" smtClean="0">
                <a:solidFill>
                  <a:schemeClr val="tx2"/>
                </a:solidFill>
                <a:cs typeface="Tahoma" pitchFamily="34" charset="0"/>
              </a:rPr>
              <a:t>, réunit l’ensemble des responsables d’action. Lieu d’échanges et de coordination pour la mise en œuvre des actions, le comité préparera le rapport annuel. Le comité de suivi a été installé le 11 juin 2014.</a:t>
            </a:r>
          </a:p>
          <a:p>
            <a:pPr marL="176213" indent="-176213" algn="just">
              <a:spcBef>
                <a:spcPts val="600"/>
              </a:spcBef>
              <a:spcAft>
                <a:spcPts val="600"/>
              </a:spcAft>
              <a:buFont typeface="Arial" pitchFamily="34" charset="0"/>
              <a:buChar char="•"/>
              <a:defRPr/>
            </a:pPr>
            <a:r>
              <a:rPr lang="fr-FR" sz="2000" b="1" dirty="0" smtClean="0">
                <a:solidFill>
                  <a:schemeClr val="tx2"/>
                </a:solidFill>
                <a:cs typeface="Tahoma" pitchFamily="34" charset="0"/>
              </a:rPr>
              <a:t>Une articulation nationale et régionale </a:t>
            </a:r>
            <a:r>
              <a:rPr lang="fr-FR" sz="2000" dirty="0" smtClean="0">
                <a:solidFill>
                  <a:schemeClr val="tx2"/>
                </a:solidFill>
                <a:cs typeface="Tahoma" pitchFamily="34" charset="0"/>
              </a:rPr>
              <a:t>dans le pilotage et la mise en œuvre du Plan : avec la participation des ARS</a:t>
            </a:r>
          </a:p>
          <a:p>
            <a:pPr>
              <a:buNone/>
            </a:pPr>
            <a:endParaRPr lang="fr-FR" sz="2000" b="1" dirty="0" smtClean="0"/>
          </a:p>
        </p:txBody>
      </p:sp>
      <p:pic>
        <p:nvPicPr>
          <p:cNvPr id="5" name="Image 4" descr="logo Plan cancer 2014-2019.jpg"/>
          <p:cNvPicPr>
            <a:picLocks noChangeAspect="1"/>
          </p:cNvPicPr>
          <p:nvPr/>
        </p:nvPicPr>
        <p:blipFill>
          <a:blip r:embed="rId2"/>
          <a:stretch>
            <a:fillRect/>
          </a:stretch>
        </p:blipFill>
        <p:spPr>
          <a:xfrm>
            <a:off x="2373289" y="223062"/>
            <a:ext cx="1465286" cy="78944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5300" y="0"/>
            <a:ext cx="9410700" cy="1093808"/>
          </a:xfrm>
        </p:spPr>
        <p:txBody>
          <a:bodyPr>
            <a:normAutofit/>
          </a:bodyPr>
          <a:lstStyle/>
          <a:p>
            <a:r>
              <a:rPr lang="fr-FR" dirty="0" smtClean="0"/>
              <a:t>Schéma de pilotage du Plan cancer</a:t>
            </a:r>
            <a:endParaRPr lang="fr-FR" dirty="0"/>
          </a:p>
        </p:txBody>
      </p:sp>
      <p:sp>
        <p:nvSpPr>
          <p:cNvPr id="3" name="Espace réservé du contenu 2"/>
          <p:cNvSpPr>
            <a:spLocks noGrp="1"/>
          </p:cNvSpPr>
          <p:nvPr>
            <p:ph idx="4294967295"/>
          </p:nvPr>
        </p:nvSpPr>
        <p:spPr>
          <a:xfrm>
            <a:off x="1" y="1293092"/>
            <a:ext cx="9667103" cy="4652817"/>
          </a:xfrm>
          <a:prstGeom prst="rect">
            <a:avLst/>
          </a:prstGeom>
        </p:spPr>
        <p:txBody>
          <a:bodyPr/>
          <a:lstStyle/>
          <a:p>
            <a:pPr marL="628650" lvl="1" indent="-268288">
              <a:spcBef>
                <a:spcPts val="600"/>
              </a:spcBef>
              <a:spcAft>
                <a:spcPts val="1200"/>
              </a:spcAft>
              <a:buNone/>
              <a:tabLst>
                <a:tab pos="803275" algn="l"/>
              </a:tabLst>
              <a:defRPr/>
            </a:pPr>
            <a:endParaRPr lang="fr-FR" sz="2000" dirty="0" smtClean="0">
              <a:solidFill>
                <a:schemeClr val="tx2"/>
              </a:solidFill>
              <a:cs typeface="Tahoma" pitchFamily="34" charset="0"/>
            </a:endParaRPr>
          </a:p>
          <a:p>
            <a:pPr marL="514350" indent="-514350">
              <a:spcBef>
                <a:spcPts val="600"/>
              </a:spcBef>
              <a:spcAft>
                <a:spcPts val="600"/>
              </a:spcAft>
              <a:buFont typeface="Arial" pitchFamily="34" charset="0"/>
              <a:buChar char="•"/>
            </a:pPr>
            <a:endParaRPr lang="fr-FR" sz="2000" dirty="0" smtClean="0">
              <a:solidFill>
                <a:schemeClr val="tx2"/>
              </a:solidFill>
            </a:endParaRPr>
          </a:p>
        </p:txBody>
      </p:sp>
      <p:sp>
        <p:nvSpPr>
          <p:cNvPr id="5" name="Rectangle à coins arrondis 4"/>
          <p:cNvSpPr/>
          <p:nvPr/>
        </p:nvSpPr>
        <p:spPr>
          <a:xfrm>
            <a:off x="2671618" y="1431637"/>
            <a:ext cx="2951788" cy="1052945"/>
          </a:xfrm>
          <a:prstGeom prst="wedgeRoundRectCallout">
            <a:avLst>
              <a:gd name="adj1" fmla="val -19816"/>
              <a:gd name="adj2" fmla="val 33207"/>
              <a:gd name="adj3" fmla="val 16667"/>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400" b="1" dirty="0" smtClean="0"/>
              <a:t>Comité de pilotage</a:t>
            </a:r>
          </a:p>
          <a:p>
            <a:pPr algn="ctr"/>
            <a:r>
              <a:rPr lang="fr-FR" dirty="0" smtClean="0"/>
              <a:t>présidé par les ministres  Santé-Recherche</a:t>
            </a:r>
            <a:endParaRPr lang="fr-FR" dirty="0"/>
          </a:p>
        </p:txBody>
      </p:sp>
      <p:sp>
        <p:nvSpPr>
          <p:cNvPr id="6" name="Rectangle à coins arrondis 5"/>
          <p:cNvSpPr/>
          <p:nvPr/>
        </p:nvSpPr>
        <p:spPr>
          <a:xfrm>
            <a:off x="2821708" y="3168074"/>
            <a:ext cx="2801698" cy="1043709"/>
          </a:xfrm>
          <a:prstGeom prst="wedgeRoundRectCallout">
            <a:avLst>
              <a:gd name="adj1" fmla="val -19816"/>
              <a:gd name="adj2" fmla="val 33207"/>
              <a:gd name="adj3" fmla="val 16667"/>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400" b="1" dirty="0" smtClean="0"/>
              <a:t>Comité de suivi</a:t>
            </a:r>
          </a:p>
          <a:p>
            <a:pPr algn="ctr"/>
            <a:r>
              <a:rPr lang="fr-FR" dirty="0" smtClean="0"/>
              <a:t>animé par l’INCa</a:t>
            </a:r>
          </a:p>
          <a:p>
            <a:pPr algn="ctr"/>
            <a:r>
              <a:rPr lang="fr-FR" dirty="0" smtClean="0"/>
              <a:t>avec tous les responsables</a:t>
            </a:r>
            <a:endParaRPr lang="fr-FR" dirty="0"/>
          </a:p>
        </p:txBody>
      </p:sp>
      <p:sp>
        <p:nvSpPr>
          <p:cNvPr id="7" name="Rectangle à coins arrondis 6"/>
          <p:cNvSpPr/>
          <p:nvPr/>
        </p:nvSpPr>
        <p:spPr>
          <a:xfrm>
            <a:off x="5623406" y="1431637"/>
            <a:ext cx="3632200" cy="1052945"/>
          </a:xfrm>
          <a:prstGeom prst="wedgeRoundRectCallout">
            <a:avLst>
              <a:gd name="adj1" fmla="val -19816"/>
              <a:gd name="adj2" fmla="val 33207"/>
              <a:gd name="adj3" fmla="val 16667"/>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buFont typeface="Arial" pitchFamily="34" charset="0"/>
              <a:buChar char="•"/>
            </a:pPr>
            <a:r>
              <a:rPr lang="fr-FR" b="1" dirty="0" smtClean="0">
                <a:solidFill>
                  <a:schemeClr val="tx2"/>
                </a:solidFill>
              </a:rPr>
              <a:t> 2 réunions par an</a:t>
            </a:r>
          </a:p>
          <a:p>
            <a:pPr>
              <a:buFont typeface="Arial" pitchFamily="34" charset="0"/>
              <a:buChar char="•"/>
            </a:pPr>
            <a:r>
              <a:rPr lang="fr-FR" b="1" dirty="0" smtClean="0">
                <a:solidFill>
                  <a:schemeClr val="tx2"/>
                </a:solidFill>
              </a:rPr>
              <a:t> Rapport annuel au président de la République</a:t>
            </a:r>
            <a:endParaRPr lang="fr-FR" dirty="0">
              <a:solidFill>
                <a:schemeClr val="tx2"/>
              </a:solidFill>
            </a:endParaRPr>
          </a:p>
        </p:txBody>
      </p:sp>
      <p:sp>
        <p:nvSpPr>
          <p:cNvPr id="8" name="Rectangle à coins arrondis 7"/>
          <p:cNvSpPr/>
          <p:nvPr/>
        </p:nvSpPr>
        <p:spPr>
          <a:xfrm>
            <a:off x="5623405" y="3246583"/>
            <a:ext cx="3632201" cy="1052945"/>
          </a:xfrm>
          <a:prstGeom prst="wedgeRoundRectCallout">
            <a:avLst>
              <a:gd name="adj1" fmla="val -19816"/>
              <a:gd name="adj2" fmla="val 33207"/>
              <a:gd name="adj3" fmla="val 16667"/>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buFont typeface="Arial" pitchFamily="34" charset="0"/>
              <a:buChar char="•"/>
            </a:pPr>
            <a:r>
              <a:rPr lang="fr-FR" b="1" dirty="0" smtClean="0">
                <a:solidFill>
                  <a:schemeClr val="tx2"/>
                </a:solidFill>
              </a:rPr>
              <a:t> 3-4 réunions par an</a:t>
            </a:r>
          </a:p>
          <a:p>
            <a:pPr>
              <a:buFont typeface="Arial" pitchFamily="34" charset="0"/>
              <a:buChar char="•"/>
            </a:pPr>
            <a:r>
              <a:rPr lang="fr-FR" b="1" dirty="0" smtClean="0">
                <a:solidFill>
                  <a:schemeClr val="tx2"/>
                </a:solidFill>
              </a:rPr>
              <a:t> Préparation du </a:t>
            </a:r>
            <a:r>
              <a:rPr lang="fr-FR" b="1" dirty="0" err="1" smtClean="0">
                <a:solidFill>
                  <a:schemeClr val="tx2"/>
                </a:solidFill>
              </a:rPr>
              <a:t>reporting</a:t>
            </a:r>
            <a:r>
              <a:rPr lang="fr-FR" b="1" dirty="0" smtClean="0">
                <a:solidFill>
                  <a:schemeClr val="tx2"/>
                </a:solidFill>
              </a:rPr>
              <a:t> au comité de pilotage et du rapport annuel au PR</a:t>
            </a:r>
            <a:endParaRPr lang="fr-FR" dirty="0">
              <a:solidFill>
                <a:schemeClr val="tx2"/>
              </a:solidFill>
            </a:endParaRPr>
          </a:p>
        </p:txBody>
      </p:sp>
      <p:sp>
        <p:nvSpPr>
          <p:cNvPr id="9" name="Bulle ronde 8"/>
          <p:cNvSpPr/>
          <p:nvPr/>
        </p:nvSpPr>
        <p:spPr>
          <a:xfrm>
            <a:off x="1280777" y="4608945"/>
            <a:ext cx="1858624" cy="1948873"/>
          </a:xfrm>
          <a:prstGeom prst="wedgeEllipseCallout">
            <a:avLst>
              <a:gd name="adj1" fmla="val -19218"/>
              <a:gd name="adj2" fmla="val 35918"/>
            </a:avLst>
          </a:prstGeom>
          <a:solidFill>
            <a:schemeClr val="accent6">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t>Séminaires avec les acteurs et parties prenantes</a:t>
            </a:r>
            <a:endParaRPr lang="fr-FR" dirty="0"/>
          </a:p>
        </p:txBody>
      </p:sp>
      <p:sp>
        <p:nvSpPr>
          <p:cNvPr id="10" name="Bulle ronde 9"/>
          <p:cNvSpPr/>
          <p:nvPr/>
        </p:nvSpPr>
        <p:spPr>
          <a:xfrm>
            <a:off x="5473316" y="4608944"/>
            <a:ext cx="1791085" cy="1948874"/>
          </a:xfrm>
          <a:prstGeom prst="wedgeEllipseCallout">
            <a:avLst>
              <a:gd name="adj1" fmla="val -15988"/>
              <a:gd name="adj2" fmla="val 39715"/>
            </a:avLst>
          </a:prstGeom>
          <a:solidFill>
            <a:schemeClr val="accent6">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t>Séminaire annuel avec les ARS</a:t>
            </a:r>
            <a:endParaRPr lang="fr-FR" dirty="0"/>
          </a:p>
        </p:txBody>
      </p:sp>
      <p:sp>
        <p:nvSpPr>
          <p:cNvPr id="11" name="Flèche vers le haut 10"/>
          <p:cNvSpPr/>
          <p:nvPr/>
        </p:nvSpPr>
        <p:spPr>
          <a:xfrm>
            <a:off x="4037446" y="2595419"/>
            <a:ext cx="550333" cy="572655"/>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3" name="Connecteur droit 12"/>
          <p:cNvCxnSpPr/>
          <p:nvPr/>
        </p:nvCxnSpPr>
        <p:spPr>
          <a:xfrm flipV="1">
            <a:off x="2541539" y="4082474"/>
            <a:ext cx="597861" cy="678871"/>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Connecteur droit 13"/>
          <p:cNvCxnSpPr/>
          <p:nvPr/>
        </p:nvCxnSpPr>
        <p:spPr>
          <a:xfrm flipH="1" flipV="1">
            <a:off x="5253182" y="4211782"/>
            <a:ext cx="650394" cy="665018"/>
          </a:xfrm>
          <a:prstGeom prst="line">
            <a:avLst/>
          </a:prstGeom>
        </p:spPr>
        <p:style>
          <a:lnRef idx="2">
            <a:schemeClr val="accent1"/>
          </a:lnRef>
          <a:fillRef idx="0">
            <a:schemeClr val="accent1"/>
          </a:fillRef>
          <a:effectRef idx="1">
            <a:schemeClr val="accent1"/>
          </a:effectRef>
          <a:fontRef idx="minor">
            <a:schemeClr val="tx1"/>
          </a:fontRef>
        </p:style>
      </p:cxnSp>
      <p:pic>
        <p:nvPicPr>
          <p:cNvPr id="15" name="Image 14" descr="logo Plan cancer 2014-2019.jpg"/>
          <p:cNvPicPr>
            <a:picLocks noChangeAspect="1"/>
          </p:cNvPicPr>
          <p:nvPr/>
        </p:nvPicPr>
        <p:blipFill>
          <a:blip r:embed="rId2"/>
          <a:stretch>
            <a:fillRect/>
          </a:stretch>
        </p:blipFill>
        <p:spPr>
          <a:xfrm>
            <a:off x="2373289" y="223062"/>
            <a:ext cx="1465286" cy="789441"/>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re 1"/>
          <p:cNvSpPr>
            <a:spLocks noGrp="1"/>
          </p:cNvSpPr>
          <p:nvPr>
            <p:ph type="title"/>
          </p:nvPr>
        </p:nvSpPr>
        <p:spPr>
          <a:xfrm>
            <a:off x="2260600" y="184150"/>
            <a:ext cx="7407275" cy="814388"/>
          </a:xfrm>
        </p:spPr>
        <p:txBody>
          <a:bodyPr>
            <a:noAutofit/>
          </a:bodyPr>
          <a:lstStyle/>
          <a:p>
            <a:pPr marL="176213" indent="-176213">
              <a:spcBef>
                <a:spcPts val="600"/>
              </a:spcBef>
              <a:spcAft>
                <a:spcPts val="600"/>
              </a:spcAft>
              <a:defRPr/>
            </a:pPr>
            <a:r>
              <a:rPr lang="fr-FR" sz="2800" dirty="0" smtClean="0">
                <a:solidFill>
                  <a:schemeClr val="tx2"/>
                </a:solidFill>
                <a:cs typeface="Tahoma" pitchFamily="34" charset="0"/>
              </a:rPr>
              <a:t>Le rôle de l’INCa</a:t>
            </a:r>
          </a:p>
        </p:txBody>
      </p:sp>
      <p:sp>
        <p:nvSpPr>
          <p:cNvPr id="3" name="Espace réservé du contenu 2"/>
          <p:cNvSpPr>
            <a:spLocks noGrp="1"/>
          </p:cNvSpPr>
          <p:nvPr>
            <p:ph idx="4294967295"/>
          </p:nvPr>
        </p:nvSpPr>
        <p:spPr>
          <a:xfrm>
            <a:off x="0" y="1219200"/>
            <a:ext cx="9906000" cy="4725987"/>
          </a:xfrm>
          <a:prstGeom prst="rect">
            <a:avLst/>
          </a:prstGeom>
        </p:spPr>
        <p:txBody>
          <a:bodyPr/>
          <a:lstStyle/>
          <a:p>
            <a:pPr marL="628650" lvl="1" indent="-268288">
              <a:spcBef>
                <a:spcPts val="0"/>
              </a:spcBef>
              <a:spcAft>
                <a:spcPts val="1200"/>
              </a:spcAft>
              <a:buNone/>
              <a:tabLst>
                <a:tab pos="803275" algn="l"/>
              </a:tabLst>
              <a:defRPr/>
            </a:pPr>
            <a:r>
              <a:rPr lang="fr-FR" sz="2000" b="1" dirty="0" smtClean="0">
                <a:solidFill>
                  <a:schemeClr val="tx2"/>
                </a:solidFill>
                <a:cs typeface="Tahoma" pitchFamily="34" charset="0"/>
              </a:rPr>
              <a:t>L’INCa est l’opérateur chargé de piloter la mise en œuvre du Plan cancer :</a:t>
            </a:r>
            <a:endParaRPr lang="fr-FR" sz="2000" b="1" dirty="0" smtClean="0">
              <a:solidFill>
                <a:schemeClr val="accent6">
                  <a:lumMod val="50000"/>
                </a:schemeClr>
              </a:solidFill>
              <a:cs typeface="Tahoma" pitchFamily="34" charset="0"/>
            </a:endParaRPr>
          </a:p>
          <a:p>
            <a:pPr marL="628650" lvl="1" indent="-268288" eaLnBrk="1" fontAlgn="auto" hangingPunct="1">
              <a:spcBef>
                <a:spcPts val="0"/>
              </a:spcBef>
              <a:spcAft>
                <a:spcPts val="0"/>
              </a:spcAft>
              <a:buFont typeface="Arial"/>
              <a:buNone/>
              <a:tabLst>
                <a:tab pos="803275" algn="l"/>
              </a:tabLst>
              <a:defRPr/>
            </a:pPr>
            <a:r>
              <a:rPr lang="fr-FR" sz="2000" b="1" dirty="0" smtClean="0">
                <a:solidFill>
                  <a:schemeClr val="accent6">
                    <a:lumMod val="50000"/>
                  </a:schemeClr>
                </a:solidFill>
                <a:cs typeface="Tahoma" pitchFamily="34" charset="0"/>
              </a:rPr>
              <a:t>ANIMER - COORDONNER </a:t>
            </a:r>
          </a:p>
          <a:p>
            <a:pPr marL="628650" lvl="1" indent="-268288" eaLnBrk="1" fontAlgn="auto" hangingPunct="1">
              <a:spcBef>
                <a:spcPts val="0"/>
              </a:spcBef>
              <a:spcAft>
                <a:spcPts val="500"/>
              </a:spcAft>
              <a:buFont typeface="Wingdings" pitchFamily="2" charset="2"/>
              <a:buChar char="Ø"/>
              <a:tabLst>
                <a:tab pos="803275" algn="l"/>
              </a:tabLst>
              <a:defRPr/>
            </a:pPr>
            <a:r>
              <a:rPr lang="fr-FR" sz="2000" b="1" dirty="0" smtClean="0">
                <a:solidFill>
                  <a:schemeClr val="tx2"/>
                </a:solidFill>
                <a:cs typeface="Tahoma" pitchFamily="34" charset="0"/>
              </a:rPr>
              <a:t>Impulser et coordonner la mise en œuvre du Plan</a:t>
            </a:r>
          </a:p>
          <a:p>
            <a:pPr marL="628650" lvl="1" indent="-268288" eaLnBrk="1" fontAlgn="auto" hangingPunct="1">
              <a:spcBef>
                <a:spcPts val="0"/>
              </a:spcBef>
              <a:buNone/>
              <a:tabLst>
                <a:tab pos="803275" algn="l"/>
              </a:tabLst>
              <a:defRPr/>
            </a:pPr>
            <a:r>
              <a:rPr lang="fr-FR" sz="2000" dirty="0" smtClean="0">
                <a:solidFill>
                  <a:schemeClr val="tx2"/>
                </a:solidFill>
                <a:cs typeface="Tahoma" pitchFamily="34" charset="0"/>
              </a:rPr>
              <a:t>Mise en œuvre des actions placées sous la responsabilité de l’INCa (108 actions sur 180)</a:t>
            </a:r>
          </a:p>
          <a:p>
            <a:pPr marL="628650" lvl="1" indent="-268288" eaLnBrk="1" fontAlgn="auto" hangingPunct="1">
              <a:spcBef>
                <a:spcPts val="0"/>
              </a:spcBef>
              <a:spcAft>
                <a:spcPts val="600"/>
              </a:spcAft>
              <a:buNone/>
              <a:tabLst>
                <a:tab pos="803275" algn="l"/>
              </a:tabLst>
              <a:defRPr/>
            </a:pPr>
            <a:r>
              <a:rPr lang="fr-FR" sz="2000" dirty="0" smtClean="0">
                <a:solidFill>
                  <a:schemeClr val="tx2"/>
                </a:solidFill>
                <a:cs typeface="Tahoma" pitchFamily="34" charset="0"/>
              </a:rPr>
              <a:t>Animation du comité de suivi, séminaire annuel avec les ARS, réunions en régions</a:t>
            </a:r>
          </a:p>
          <a:p>
            <a:pPr marL="628650" lvl="1" indent="-268288" eaLnBrk="1" fontAlgn="auto" hangingPunct="1">
              <a:spcBef>
                <a:spcPts val="600"/>
              </a:spcBef>
              <a:spcAft>
                <a:spcPts val="0"/>
              </a:spcAft>
              <a:buFont typeface="Arial"/>
              <a:buNone/>
              <a:tabLst>
                <a:tab pos="803275" algn="l"/>
              </a:tabLst>
              <a:defRPr/>
            </a:pPr>
            <a:r>
              <a:rPr lang="fr-FR" sz="2000" b="1" dirty="0" smtClean="0">
                <a:solidFill>
                  <a:schemeClr val="accent6">
                    <a:lumMod val="50000"/>
                  </a:schemeClr>
                </a:solidFill>
                <a:cs typeface="Tahoma" pitchFamily="34" charset="0"/>
              </a:rPr>
              <a:t>SUIVRE - EVALUER </a:t>
            </a:r>
          </a:p>
          <a:p>
            <a:pPr marL="628650" lvl="1" indent="-268288" eaLnBrk="1" fontAlgn="auto" hangingPunct="1">
              <a:spcBef>
                <a:spcPts val="0"/>
              </a:spcBef>
              <a:spcAft>
                <a:spcPts val="500"/>
              </a:spcAft>
              <a:buFont typeface="Wingdings" pitchFamily="2" charset="2"/>
              <a:buChar char="Ø"/>
              <a:tabLst>
                <a:tab pos="803275" algn="l"/>
              </a:tabLst>
              <a:defRPr/>
            </a:pPr>
            <a:r>
              <a:rPr lang="fr-FR" sz="2000" b="1" dirty="0" smtClean="0">
                <a:solidFill>
                  <a:schemeClr val="tx2"/>
                </a:solidFill>
                <a:cs typeface="Tahoma" pitchFamily="34" charset="0"/>
              </a:rPr>
              <a:t> Suivre la réalisation des actions et apprécier les résultats du Plan</a:t>
            </a:r>
          </a:p>
          <a:p>
            <a:pPr marL="628650" lvl="1" indent="-268288" eaLnBrk="1" fontAlgn="auto" hangingPunct="1">
              <a:spcBef>
                <a:spcPts val="0"/>
              </a:spcBef>
              <a:spcAft>
                <a:spcPts val="500"/>
              </a:spcAft>
              <a:buNone/>
              <a:tabLst>
                <a:tab pos="803275" algn="l"/>
              </a:tabLst>
              <a:defRPr/>
            </a:pPr>
            <a:r>
              <a:rPr lang="fr-FR" sz="2000" dirty="0" err="1" smtClean="0">
                <a:solidFill>
                  <a:schemeClr val="tx2"/>
                </a:solidFill>
                <a:cs typeface="Tahoma" pitchFamily="34" charset="0"/>
              </a:rPr>
              <a:t>Reporting</a:t>
            </a:r>
            <a:r>
              <a:rPr lang="fr-FR" sz="2000" dirty="0" smtClean="0">
                <a:solidFill>
                  <a:schemeClr val="tx2"/>
                </a:solidFill>
                <a:cs typeface="Tahoma" pitchFamily="34" charset="0"/>
              </a:rPr>
              <a:t> au comité de pilotage, élaboration du rapport annuel au PR</a:t>
            </a:r>
          </a:p>
          <a:p>
            <a:pPr marL="628650" lvl="1" indent="-268288">
              <a:spcBef>
                <a:spcPts val="600"/>
              </a:spcBef>
              <a:buNone/>
              <a:tabLst>
                <a:tab pos="803275" algn="l"/>
              </a:tabLst>
              <a:defRPr/>
            </a:pPr>
            <a:r>
              <a:rPr lang="fr-FR" sz="2000" b="1" dirty="0" smtClean="0">
                <a:solidFill>
                  <a:schemeClr val="accent6">
                    <a:lumMod val="50000"/>
                  </a:schemeClr>
                </a:solidFill>
                <a:cs typeface="Tahoma" pitchFamily="34" charset="0"/>
              </a:rPr>
              <a:t>CONCERTER </a:t>
            </a:r>
          </a:p>
          <a:p>
            <a:pPr marL="628650" lvl="1" indent="-268288" eaLnBrk="1" fontAlgn="auto" hangingPunct="1">
              <a:spcBef>
                <a:spcPts val="0"/>
              </a:spcBef>
              <a:spcAft>
                <a:spcPts val="500"/>
              </a:spcAft>
              <a:buFont typeface="Wingdings" pitchFamily="2" charset="2"/>
              <a:buChar char="Ø"/>
              <a:tabLst>
                <a:tab pos="803275" algn="l"/>
              </a:tabLst>
              <a:defRPr/>
            </a:pPr>
            <a:r>
              <a:rPr lang="fr-FR" sz="2000" b="1" dirty="0" smtClean="0">
                <a:solidFill>
                  <a:schemeClr val="tx2"/>
                </a:solidFill>
                <a:cs typeface="Tahoma" pitchFamily="34" charset="0"/>
              </a:rPr>
              <a:t>Organiser la concertation avec les acteurs et les parties prenantes</a:t>
            </a:r>
          </a:p>
          <a:p>
            <a:pPr marL="628650" lvl="1" indent="-268288" eaLnBrk="1" fontAlgn="auto" hangingPunct="1">
              <a:spcBef>
                <a:spcPts val="0"/>
              </a:spcBef>
              <a:spcAft>
                <a:spcPts val="600"/>
              </a:spcAft>
              <a:buNone/>
              <a:tabLst>
                <a:tab pos="803275" algn="l"/>
              </a:tabLst>
              <a:defRPr/>
            </a:pPr>
            <a:r>
              <a:rPr lang="fr-FR" sz="2000" dirty="0" smtClean="0">
                <a:solidFill>
                  <a:schemeClr val="tx2"/>
                </a:solidFill>
                <a:cs typeface="Tahoma" pitchFamily="34" charset="0"/>
              </a:rPr>
              <a:t>Réunions du Comup, rencontres avec les associations, séminaires du GIP-INCa…</a:t>
            </a:r>
          </a:p>
          <a:p>
            <a:pPr marL="628650" lvl="1" indent="-268288" fontAlgn="auto">
              <a:spcBef>
                <a:spcPts val="600"/>
              </a:spcBef>
              <a:spcAft>
                <a:spcPts val="0"/>
              </a:spcAft>
              <a:buNone/>
              <a:tabLst>
                <a:tab pos="803275" algn="l"/>
              </a:tabLst>
              <a:defRPr/>
            </a:pPr>
            <a:r>
              <a:rPr lang="fr-FR" sz="2000" b="1" dirty="0" smtClean="0">
                <a:solidFill>
                  <a:schemeClr val="accent6">
                    <a:lumMod val="50000"/>
                  </a:schemeClr>
                </a:solidFill>
                <a:cs typeface="Tahoma" pitchFamily="34" charset="0"/>
              </a:rPr>
              <a:t>INFORMER – COMMUNIQUER</a:t>
            </a:r>
          </a:p>
          <a:p>
            <a:pPr marL="628650" lvl="1" indent="-268288" eaLnBrk="1" fontAlgn="auto" hangingPunct="1">
              <a:spcBef>
                <a:spcPts val="0"/>
              </a:spcBef>
              <a:spcAft>
                <a:spcPts val="500"/>
              </a:spcAft>
              <a:buFont typeface="Wingdings" pitchFamily="2" charset="2"/>
              <a:buChar char="Ø"/>
              <a:tabLst>
                <a:tab pos="803275" algn="l"/>
              </a:tabLst>
              <a:defRPr/>
            </a:pPr>
            <a:r>
              <a:rPr lang="fr-FR" sz="2000" b="1" dirty="0" smtClean="0">
                <a:solidFill>
                  <a:schemeClr val="tx2"/>
                </a:solidFill>
                <a:cs typeface="Tahoma" pitchFamily="34" charset="0"/>
              </a:rPr>
              <a:t>Informer le public et les professionnels sur les avancées du Plan</a:t>
            </a:r>
          </a:p>
          <a:p>
            <a:pPr marL="361950" lvl="1" indent="-1588" eaLnBrk="1" fontAlgn="auto" hangingPunct="1">
              <a:spcBef>
                <a:spcPts val="0"/>
              </a:spcBef>
              <a:spcAft>
                <a:spcPts val="500"/>
              </a:spcAft>
              <a:buNone/>
              <a:defRPr/>
            </a:pPr>
            <a:r>
              <a:rPr lang="fr-FR" sz="2000" dirty="0" smtClean="0">
                <a:solidFill>
                  <a:schemeClr val="tx2"/>
                </a:solidFill>
                <a:cs typeface="Tahoma" pitchFamily="34" charset="0"/>
              </a:rPr>
              <a:t>Page dédiée au Plan cancer sur </a:t>
            </a:r>
            <a:r>
              <a:rPr lang="fr-FR" sz="2000" u="sng" dirty="0" smtClean="0">
                <a:solidFill>
                  <a:schemeClr val="tx2"/>
                </a:solidFill>
                <a:cs typeface="Tahoma" pitchFamily="34" charset="0"/>
              </a:rPr>
              <a:t>e-cancer.fr</a:t>
            </a:r>
            <a:r>
              <a:rPr lang="fr-FR" sz="2000" dirty="0" smtClean="0">
                <a:solidFill>
                  <a:schemeClr val="tx2"/>
                </a:solidFill>
                <a:cs typeface="Tahoma" pitchFamily="34" charset="0"/>
              </a:rPr>
              <a:t> ; points presse et communiqués ; Rencontres  de l’INCa</a:t>
            </a:r>
            <a:endParaRPr lang="fr-FR" sz="2000" dirty="0" smtClean="0">
              <a:solidFill>
                <a:schemeClr val="tx2"/>
              </a:solidFill>
            </a:endParaRPr>
          </a:p>
        </p:txBody>
      </p:sp>
      <p:pic>
        <p:nvPicPr>
          <p:cNvPr id="20484" name="Image 4" descr="logo Plan cancer 2014-2019.jpg"/>
          <p:cNvPicPr>
            <a:picLocks noChangeAspect="1"/>
          </p:cNvPicPr>
          <p:nvPr/>
        </p:nvPicPr>
        <p:blipFill>
          <a:blip r:embed="rId2"/>
          <a:srcRect/>
          <a:stretch>
            <a:fillRect/>
          </a:stretch>
        </p:blipFill>
        <p:spPr bwMode="auto">
          <a:xfrm>
            <a:off x="2373313" y="223838"/>
            <a:ext cx="1465262" cy="7889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11" end="11"/>
                                            </p:txEl>
                                          </p:spTgt>
                                        </p:tgtEl>
                                        <p:attrNameLst>
                                          <p:attrName>style.visibility</p:attrName>
                                        </p:attrNameLst>
                                      </p:cBhvr>
                                      <p:to>
                                        <p:strVal val="visible"/>
                                      </p:to>
                                    </p:set>
                                    <p:anim calcmode="lin" valueType="num">
                                      <p:cBhvr additive="base">
                                        <p:cTn id="5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 calcmode="lin" valueType="num">
                                      <p:cBhvr additive="base">
                                        <p:cTn id="5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3">
                                            <p:txEl>
                                              <p:pRg st="13" end="13"/>
                                            </p:txEl>
                                          </p:spTgt>
                                        </p:tgtEl>
                                        <p:attrNameLst>
                                          <p:attrName>style.visibility</p:attrName>
                                        </p:attrNameLst>
                                      </p:cBhvr>
                                      <p:to>
                                        <p:strVal val="visible"/>
                                      </p:to>
                                    </p:set>
                                    <p:anim calcmode="lin" valueType="num">
                                      <p:cBhvr additive="base">
                                        <p:cTn id="6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495300" y="0"/>
            <a:ext cx="9296400" cy="1076325"/>
          </a:xfrm>
        </p:spPr>
        <p:txBody>
          <a:bodyPr rtlCol="0">
            <a:normAutofit/>
          </a:bodyPr>
          <a:lstStyle/>
          <a:p>
            <a:pPr>
              <a:defRPr/>
            </a:pPr>
            <a:r>
              <a:rPr lang="fr-FR" sz="2800" b="1" dirty="0" smtClean="0">
                <a:solidFill>
                  <a:schemeClr val="tx2"/>
                </a:solidFill>
              </a:rPr>
              <a:t>2. La démarche de Suivi-Evaluation</a:t>
            </a:r>
            <a:endParaRPr lang="fr-FR" sz="2800" b="1" dirty="0">
              <a:solidFill>
                <a:schemeClr val="tx2"/>
              </a:solidFill>
            </a:endParaRPr>
          </a:p>
        </p:txBody>
      </p:sp>
      <p:sp>
        <p:nvSpPr>
          <p:cNvPr id="7" name="Espace réservé du contenu 6"/>
          <p:cNvSpPr>
            <a:spLocks noGrp="1"/>
          </p:cNvSpPr>
          <p:nvPr>
            <p:ph sz="quarter" idx="10"/>
          </p:nvPr>
        </p:nvSpPr>
        <p:spPr>
          <a:xfrm>
            <a:off x="171451" y="1466850"/>
            <a:ext cx="9734550" cy="5143501"/>
          </a:xfrm>
        </p:spPr>
        <p:txBody>
          <a:bodyPr/>
          <a:lstStyle/>
          <a:p>
            <a:pPr marL="361950" lvl="1" indent="-361950">
              <a:spcBef>
                <a:spcPts val="600"/>
              </a:spcBef>
              <a:buNone/>
              <a:tabLst>
                <a:tab pos="803275" algn="l"/>
              </a:tabLst>
              <a:defRPr/>
            </a:pPr>
            <a:r>
              <a:rPr lang="fr-FR" b="1" dirty="0" smtClean="0">
                <a:solidFill>
                  <a:schemeClr val="tx2"/>
                </a:solidFill>
              </a:rPr>
              <a:t>Les attendus : répondre à une triple exigence </a:t>
            </a:r>
          </a:p>
          <a:p>
            <a:pPr marL="266700" lvl="1" indent="-266700">
              <a:spcBef>
                <a:spcPts val="1200"/>
              </a:spcBef>
              <a:spcAft>
                <a:spcPts val="600"/>
              </a:spcAft>
              <a:buFont typeface="Wingdings" pitchFamily="2" charset="2"/>
              <a:buChar char="§"/>
              <a:tabLst>
                <a:tab pos="803275" algn="l"/>
              </a:tabLst>
              <a:defRPr/>
            </a:pPr>
            <a:endParaRPr lang="fr-FR" sz="1800" b="1" dirty="0" smtClean="0">
              <a:solidFill>
                <a:schemeClr val="tx2"/>
              </a:solidFill>
            </a:endParaRPr>
          </a:p>
          <a:p>
            <a:pPr marL="266700" lvl="1" indent="-266700">
              <a:spcBef>
                <a:spcPts val="1200"/>
              </a:spcBef>
              <a:spcAft>
                <a:spcPts val="600"/>
              </a:spcAft>
              <a:buFont typeface="Wingdings" pitchFamily="2" charset="2"/>
              <a:buChar char="§"/>
              <a:tabLst>
                <a:tab pos="803275" algn="l"/>
              </a:tabLst>
              <a:defRPr/>
            </a:pPr>
            <a:r>
              <a:rPr lang="fr-FR" b="1" dirty="0" smtClean="0">
                <a:solidFill>
                  <a:schemeClr val="tx2"/>
                </a:solidFill>
              </a:rPr>
              <a:t>PILOTAGE </a:t>
            </a:r>
            <a:r>
              <a:rPr lang="fr-FR" dirty="0" smtClean="0">
                <a:solidFill>
                  <a:schemeClr val="tx2"/>
                </a:solidFill>
              </a:rPr>
              <a:t>: Fournir les « instruments de pilotage » du Plan cancer </a:t>
            </a:r>
          </a:p>
          <a:p>
            <a:pPr marL="266700" lvl="1" indent="-266700">
              <a:spcBef>
                <a:spcPts val="1200"/>
              </a:spcBef>
              <a:spcAft>
                <a:spcPts val="600"/>
              </a:spcAft>
              <a:buFont typeface="Wingdings" pitchFamily="2" charset="2"/>
              <a:buChar char="§"/>
              <a:tabLst>
                <a:tab pos="803275" algn="l"/>
              </a:tabLst>
              <a:defRPr/>
            </a:pPr>
            <a:endParaRPr lang="fr-FR" b="1" dirty="0" smtClean="0">
              <a:solidFill>
                <a:schemeClr val="tx2"/>
              </a:solidFill>
            </a:endParaRPr>
          </a:p>
          <a:p>
            <a:pPr marL="266700" lvl="1" indent="-266700">
              <a:spcBef>
                <a:spcPts val="1200"/>
              </a:spcBef>
              <a:spcAft>
                <a:spcPts val="600"/>
              </a:spcAft>
              <a:buFont typeface="Wingdings" pitchFamily="2" charset="2"/>
              <a:buChar char="§"/>
              <a:tabLst>
                <a:tab pos="803275" algn="l"/>
              </a:tabLst>
              <a:defRPr/>
            </a:pPr>
            <a:r>
              <a:rPr lang="fr-FR" b="1" dirty="0" smtClean="0">
                <a:solidFill>
                  <a:schemeClr val="tx2"/>
                </a:solidFill>
              </a:rPr>
              <a:t>CONCERTATION </a:t>
            </a:r>
            <a:r>
              <a:rPr lang="fr-FR" dirty="0" smtClean="0">
                <a:solidFill>
                  <a:schemeClr val="tx2"/>
                </a:solidFill>
              </a:rPr>
              <a:t>: Nourrir le dialogue avec les acteurs et parties prenantes</a:t>
            </a:r>
          </a:p>
          <a:p>
            <a:pPr marL="266700" lvl="1" indent="-266700">
              <a:spcBef>
                <a:spcPts val="1200"/>
              </a:spcBef>
              <a:spcAft>
                <a:spcPts val="600"/>
              </a:spcAft>
              <a:buFont typeface="Wingdings" pitchFamily="2" charset="2"/>
              <a:buChar char="§"/>
              <a:tabLst>
                <a:tab pos="803275" algn="l"/>
              </a:tabLst>
              <a:defRPr/>
            </a:pPr>
            <a:endParaRPr lang="fr-FR" b="1" dirty="0" smtClean="0">
              <a:solidFill>
                <a:schemeClr val="tx2"/>
              </a:solidFill>
            </a:endParaRPr>
          </a:p>
          <a:p>
            <a:pPr marL="266700" lvl="1" indent="-266700">
              <a:spcBef>
                <a:spcPts val="1200"/>
              </a:spcBef>
              <a:spcAft>
                <a:spcPts val="600"/>
              </a:spcAft>
              <a:buFont typeface="Wingdings" pitchFamily="2" charset="2"/>
              <a:buChar char="§"/>
              <a:tabLst>
                <a:tab pos="803275" algn="l"/>
              </a:tabLst>
              <a:defRPr/>
            </a:pPr>
            <a:r>
              <a:rPr lang="fr-FR" b="1" dirty="0" smtClean="0">
                <a:solidFill>
                  <a:schemeClr val="tx2"/>
                </a:solidFill>
              </a:rPr>
              <a:t>TRANSPARENCE </a:t>
            </a:r>
            <a:r>
              <a:rPr lang="fr-FR" dirty="0" smtClean="0">
                <a:solidFill>
                  <a:schemeClr val="tx2"/>
                </a:solidFill>
              </a:rPr>
              <a:t>: Communiquer sur les avancées du Plan cancer</a:t>
            </a:r>
          </a:p>
        </p:txBody>
      </p:sp>
      <p:pic>
        <p:nvPicPr>
          <p:cNvPr id="4" name="Image 4" descr="logo Plan cancer 2014-2019.jpg"/>
          <p:cNvPicPr>
            <a:picLocks noChangeAspect="1"/>
          </p:cNvPicPr>
          <p:nvPr/>
        </p:nvPicPr>
        <p:blipFill>
          <a:blip r:embed="rId3"/>
          <a:srcRect/>
          <a:stretch>
            <a:fillRect/>
          </a:stretch>
        </p:blipFill>
        <p:spPr bwMode="auto">
          <a:xfrm>
            <a:off x="2345733" y="190068"/>
            <a:ext cx="1465262" cy="788987"/>
          </a:xfrm>
          <a:prstGeom prst="rect">
            <a:avLst/>
          </a:prstGeom>
          <a:noFill/>
          <a:ln w="9525">
            <a:noFill/>
            <a:miter lim="800000"/>
            <a:headEnd/>
            <a:tailEnd/>
          </a:ln>
        </p:spPr>
      </p:pic>
    </p:spTree>
    <p:extLst>
      <p:ext uri="{BB962C8B-B14F-4D97-AF65-F5344CB8AC3E}">
        <p14:creationId xmlns="" xmlns:p14="http://schemas.microsoft.com/office/powerpoint/2010/main" val="2822816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 calcmode="lin" valueType="num">
                                      <p:cBhvr additive="base">
                                        <p:cTn id="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anim calcmode="lin" valueType="num">
                                      <p:cBhvr additive="base">
                                        <p:cTn id="1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anim calcmode="lin" valueType="num">
                                      <p:cBhvr additive="base">
                                        <p:cTn id="19"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7106" y="184726"/>
            <a:ext cx="6288810" cy="591129"/>
          </a:xfrm>
        </p:spPr>
        <p:txBody>
          <a:bodyPr>
            <a:normAutofit/>
          </a:bodyPr>
          <a:lstStyle/>
          <a:p>
            <a:r>
              <a:rPr lang="fr-FR" sz="2800" dirty="0" smtClean="0">
                <a:solidFill>
                  <a:schemeClr val="tx2"/>
                </a:solidFill>
              </a:rPr>
              <a:t>La méthodologie de Suivi-Evaluation</a:t>
            </a:r>
            <a:endParaRPr lang="fr-FR" sz="2800" b="1" dirty="0" smtClean="0">
              <a:solidFill>
                <a:srgbClr val="002060"/>
              </a:solidFill>
            </a:endParaRPr>
          </a:p>
        </p:txBody>
      </p:sp>
      <p:sp>
        <p:nvSpPr>
          <p:cNvPr id="3" name="Espace réservé du contenu 2"/>
          <p:cNvSpPr>
            <a:spLocks noGrp="1"/>
          </p:cNvSpPr>
          <p:nvPr>
            <p:ph idx="4294967295"/>
          </p:nvPr>
        </p:nvSpPr>
        <p:spPr>
          <a:xfrm>
            <a:off x="152593" y="1154546"/>
            <a:ext cx="9613323" cy="5703454"/>
          </a:xfrm>
          <a:prstGeom prst="rect">
            <a:avLst/>
          </a:prstGeom>
        </p:spPr>
        <p:txBody>
          <a:bodyPr/>
          <a:lstStyle/>
          <a:p>
            <a:pPr marL="0" indent="0">
              <a:spcBef>
                <a:spcPts val="600"/>
              </a:spcBef>
              <a:spcAft>
                <a:spcPts val="1200"/>
              </a:spcAft>
              <a:buNone/>
              <a:defRPr/>
            </a:pPr>
            <a:endParaRPr lang="fr-FR" sz="2000" b="1" dirty="0" smtClean="0">
              <a:solidFill>
                <a:schemeClr val="tx2"/>
              </a:solidFill>
              <a:cs typeface="Tahoma" pitchFamily="34" charset="0"/>
            </a:endParaRPr>
          </a:p>
          <a:p>
            <a:pPr marL="0" indent="0">
              <a:spcBef>
                <a:spcPts val="600"/>
              </a:spcBef>
              <a:buNone/>
              <a:defRPr/>
            </a:pPr>
            <a:r>
              <a:rPr lang="fr-FR" sz="2000" b="1" dirty="0" smtClean="0">
                <a:solidFill>
                  <a:schemeClr val="tx2"/>
                </a:solidFill>
                <a:cs typeface="Tahoma" pitchFamily="34" charset="0"/>
              </a:rPr>
              <a:t>Le Plan cancer 3 fera l’objet d’un suivi et d’une évaluation en continu pour :</a:t>
            </a:r>
          </a:p>
          <a:p>
            <a:pPr marL="0" indent="0">
              <a:spcBef>
                <a:spcPts val="600"/>
              </a:spcBef>
              <a:spcAft>
                <a:spcPts val="1200"/>
              </a:spcAft>
              <a:buNone/>
              <a:defRPr/>
            </a:pPr>
            <a:endParaRPr lang="fr-FR" sz="2000" b="1" dirty="0" smtClean="0">
              <a:solidFill>
                <a:schemeClr val="tx2"/>
              </a:solidFill>
              <a:cs typeface="Tahoma" pitchFamily="34" charset="0"/>
            </a:endParaRPr>
          </a:p>
          <a:p>
            <a:pPr marL="176213" lvl="1" indent="-176213" algn="just">
              <a:spcBef>
                <a:spcPts val="600"/>
              </a:spcBef>
              <a:spcAft>
                <a:spcPts val="600"/>
              </a:spcAft>
              <a:buFont typeface="Arial" pitchFamily="34" charset="0"/>
              <a:buChar char="•"/>
              <a:tabLst>
                <a:tab pos="803275" algn="l"/>
              </a:tabLst>
              <a:defRPr/>
            </a:pPr>
            <a:r>
              <a:rPr lang="fr-FR" sz="2000" b="1" dirty="0" smtClean="0">
                <a:solidFill>
                  <a:schemeClr val="tx2"/>
                </a:solidFill>
                <a:cs typeface="Tahoma" pitchFamily="34" charset="0"/>
              </a:rPr>
              <a:t>Suivre l’avancement des actions et identifier les retards éventuels </a:t>
            </a:r>
            <a:r>
              <a:rPr lang="fr-FR" sz="2000" dirty="0" smtClean="0">
                <a:solidFill>
                  <a:schemeClr val="tx2"/>
                </a:solidFill>
                <a:cs typeface="Tahoma" pitchFamily="34" charset="0"/>
              </a:rPr>
              <a:t>:</a:t>
            </a:r>
          </a:p>
          <a:p>
            <a:pPr marL="176213" lvl="1" indent="-176213" algn="just">
              <a:spcBef>
                <a:spcPts val="600"/>
              </a:spcBef>
              <a:spcAft>
                <a:spcPts val="600"/>
              </a:spcAft>
              <a:buFont typeface="Wingdings" pitchFamily="2" charset="2"/>
              <a:buChar char="Ø"/>
              <a:tabLst>
                <a:tab pos="803275" algn="l"/>
              </a:tabLst>
              <a:defRPr/>
            </a:pPr>
            <a:r>
              <a:rPr lang="fr-FR" sz="2000" dirty="0" smtClean="0">
                <a:solidFill>
                  <a:schemeClr val="tx2"/>
                </a:solidFill>
                <a:cs typeface="Tahoma" pitchFamily="34" charset="0"/>
              </a:rPr>
              <a:t> à partir des «jalons» (étapes clés) de mise en œuvre de chaque action et d’indicateurs chiffrés de réalisation</a:t>
            </a:r>
          </a:p>
          <a:p>
            <a:pPr marL="176213" lvl="1" indent="-176213" algn="just">
              <a:spcBef>
                <a:spcPts val="0"/>
              </a:spcBef>
              <a:spcAft>
                <a:spcPts val="600"/>
              </a:spcAft>
              <a:buFont typeface="Wingdings" pitchFamily="2" charset="2"/>
              <a:buChar char="Ø"/>
              <a:tabLst>
                <a:tab pos="803275" algn="l"/>
              </a:tabLst>
              <a:defRPr/>
            </a:pPr>
            <a:endParaRPr lang="fr-FR" sz="2000" dirty="0" smtClean="0">
              <a:solidFill>
                <a:schemeClr val="tx2"/>
              </a:solidFill>
              <a:cs typeface="Tahoma" pitchFamily="34" charset="0"/>
            </a:endParaRPr>
          </a:p>
          <a:p>
            <a:pPr marL="176213" lvl="1" indent="-176213" algn="just">
              <a:spcBef>
                <a:spcPts val="0"/>
              </a:spcBef>
              <a:spcAft>
                <a:spcPts val="600"/>
              </a:spcAft>
              <a:buFont typeface="Arial" pitchFamily="34" charset="0"/>
              <a:buChar char="•"/>
              <a:tabLst>
                <a:tab pos="803275" algn="l"/>
              </a:tabLst>
              <a:defRPr/>
            </a:pPr>
            <a:r>
              <a:rPr lang="fr-FR" sz="2000" b="1" dirty="0" smtClean="0">
                <a:solidFill>
                  <a:schemeClr val="tx2"/>
                </a:solidFill>
                <a:cs typeface="Tahoma" pitchFamily="34" charset="0"/>
              </a:rPr>
              <a:t>Apprécier les résultats au regard des objectifs du Plan cancer, pour réorienter la mise en œuvre si nécessaire, et évaluer à terme l’impact sur la santé </a:t>
            </a:r>
          </a:p>
          <a:p>
            <a:pPr marL="176213" indent="-176213" algn="just">
              <a:spcBef>
                <a:spcPts val="600"/>
              </a:spcBef>
              <a:spcAft>
                <a:spcPts val="600"/>
              </a:spcAft>
              <a:buFont typeface="Wingdings" pitchFamily="2" charset="2"/>
              <a:buChar char="Ø"/>
              <a:defRPr/>
            </a:pPr>
            <a:r>
              <a:rPr lang="fr-FR" sz="2000" dirty="0" smtClean="0">
                <a:solidFill>
                  <a:schemeClr val="tx2"/>
                </a:solidFill>
                <a:cs typeface="Tahoma" pitchFamily="34" charset="0"/>
              </a:rPr>
              <a:t> à partir de cibles et indicateurs d’impact et de résultats</a:t>
            </a:r>
          </a:p>
        </p:txBody>
      </p:sp>
      <p:pic>
        <p:nvPicPr>
          <p:cNvPr id="5" name="Image 4" descr="logo Plan cancer 2014-2019.jpg"/>
          <p:cNvPicPr>
            <a:picLocks noChangeAspect="1"/>
          </p:cNvPicPr>
          <p:nvPr/>
        </p:nvPicPr>
        <p:blipFill>
          <a:blip r:embed="rId2"/>
          <a:srcRect/>
          <a:stretch>
            <a:fillRect/>
          </a:stretch>
        </p:blipFill>
        <p:spPr bwMode="auto">
          <a:xfrm>
            <a:off x="2545758" y="190068"/>
            <a:ext cx="1465262" cy="7889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additive="base">
                                        <p:cTn id="2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0"/>
          </p:nvPr>
        </p:nvSpPr>
        <p:spPr/>
        <p:txBody>
          <a:bodyPr/>
          <a:lstStyle/>
          <a:p>
            <a:pPr>
              <a:defRPr/>
            </a:pPr>
            <a:fld id="{01E717EF-C559-4E42-97C3-211347118DE1}" type="slidenum">
              <a:rPr lang="fr-FR"/>
              <a:pPr>
                <a:defRPr/>
              </a:pPr>
              <a:t>8</a:t>
            </a:fld>
            <a:endParaRPr lang="fr-FR"/>
          </a:p>
        </p:txBody>
      </p:sp>
      <p:sp>
        <p:nvSpPr>
          <p:cNvPr id="13315" name="Rectangle 3"/>
          <p:cNvSpPr>
            <a:spLocks noGrp="1" noChangeArrowheads="1"/>
          </p:cNvSpPr>
          <p:nvPr>
            <p:ph type="body" idx="4294967295"/>
          </p:nvPr>
        </p:nvSpPr>
        <p:spPr>
          <a:xfrm>
            <a:off x="386954" y="1357314"/>
            <a:ext cx="9049544" cy="4365625"/>
          </a:xfrm>
          <a:prstGeom prst="rect">
            <a:avLst/>
          </a:prstGeom>
        </p:spPr>
        <p:txBody>
          <a:bodyPr/>
          <a:lstStyle/>
          <a:p>
            <a:pPr eaLnBrk="1" hangingPunct="1">
              <a:buFontTx/>
              <a:buNone/>
            </a:pPr>
            <a:endParaRPr lang="fr-FR" sz="1800" dirty="0" smtClean="0">
              <a:solidFill>
                <a:srgbClr val="CC3300"/>
              </a:solidFill>
            </a:endParaRPr>
          </a:p>
          <a:p>
            <a:pPr eaLnBrk="1" hangingPunct="1">
              <a:buFontTx/>
              <a:buNone/>
            </a:pPr>
            <a:endParaRPr lang="fr-FR" sz="2200" dirty="0" smtClean="0"/>
          </a:p>
          <a:p>
            <a:pPr eaLnBrk="1" hangingPunct="1">
              <a:buFontTx/>
              <a:buChar char="-"/>
            </a:pPr>
            <a:endParaRPr lang="fr-FR" sz="2000" dirty="0" smtClean="0"/>
          </a:p>
        </p:txBody>
      </p:sp>
      <p:sp>
        <p:nvSpPr>
          <p:cNvPr id="13316" name="Rectangle 7"/>
          <p:cNvSpPr>
            <a:spLocks noChangeArrowheads="1"/>
          </p:cNvSpPr>
          <p:nvPr/>
        </p:nvSpPr>
        <p:spPr bwMode="auto">
          <a:xfrm>
            <a:off x="0" y="857250"/>
            <a:ext cx="9906000" cy="5397500"/>
          </a:xfrm>
          <a:prstGeom prst="rect">
            <a:avLst/>
          </a:prstGeom>
          <a:noFill/>
          <a:ln w="9525">
            <a:noFill/>
            <a:miter lim="800000"/>
            <a:headEnd/>
            <a:tailEnd/>
          </a:ln>
        </p:spPr>
        <p:txBody>
          <a:bodyPr/>
          <a:lstStyle/>
          <a:p>
            <a:pPr marL="268288" indent="-268288">
              <a:spcBef>
                <a:spcPct val="20000"/>
              </a:spcBef>
              <a:buFont typeface="Wingdings" pitchFamily="2" charset="2"/>
              <a:buNone/>
            </a:pPr>
            <a:endParaRPr lang="fr-FR" sz="1000">
              <a:solidFill>
                <a:schemeClr val="accent2"/>
              </a:solidFill>
              <a:latin typeface="Tahoma" pitchFamily="34" charset="0"/>
            </a:endParaRPr>
          </a:p>
        </p:txBody>
      </p:sp>
      <p:sp>
        <p:nvSpPr>
          <p:cNvPr id="13317" name="Rectangle 2"/>
          <p:cNvSpPr>
            <a:spLocks noGrp="1" noChangeArrowheads="1"/>
          </p:cNvSpPr>
          <p:nvPr>
            <p:ph type="title"/>
          </p:nvPr>
        </p:nvSpPr>
        <p:spPr>
          <a:xfrm>
            <a:off x="3872347" y="267855"/>
            <a:ext cx="5804923" cy="713220"/>
          </a:xfrm>
        </p:spPr>
        <p:txBody>
          <a:bodyPr>
            <a:normAutofit/>
          </a:bodyPr>
          <a:lstStyle/>
          <a:p>
            <a:r>
              <a:rPr lang="fr-FR" sz="2800" dirty="0" smtClean="0">
                <a:solidFill>
                  <a:schemeClr val="tx2"/>
                </a:solidFill>
              </a:rPr>
              <a:t>Méthodologie de Suivi-Evaluation</a:t>
            </a:r>
            <a:endParaRPr lang="fr-FR" sz="2800" dirty="0" smtClean="0">
              <a:effectLst/>
            </a:endParaRPr>
          </a:p>
        </p:txBody>
      </p:sp>
      <p:sp>
        <p:nvSpPr>
          <p:cNvPr id="43" name="Rectangle à coins arrondis 42"/>
          <p:cNvSpPr/>
          <p:nvPr/>
        </p:nvSpPr>
        <p:spPr>
          <a:xfrm>
            <a:off x="2598605" y="3508370"/>
            <a:ext cx="3687233" cy="785818"/>
          </a:xfrm>
          <a:prstGeom prst="roundRect">
            <a:avLst/>
          </a:prstGeom>
          <a:solidFill>
            <a:schemeClr val="tx2">
              <a:lumMod val="40000"/>
              <a:lumOff val="60000"/>
            </a:schemeClr>
          </a:solidFill>
          <a:effectLst>
            <a:outerShdw blurRad="40000" dist="50800" dir="3600000" rotWithShape="0">
              <a:srgbClr val="000000">
                <a:alpha val="35000"/>
              </a:srgbClr>
            </a:outerShdw>
          </a:effectLst>
          <a:scene3d>
            <a:camera prst="orthographicFront"/>
            <a:lightRig rig="threePt" dir="t"/>
          </a:scene3d>
          <a:sp3d>
            <a:bevelT w="190500" h="190500" prst="convex"/>
          </a:sp3d>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b="1" dirty="0">
                <a:solidFill>
                  <a:schemeClr val="tx1"/>
                </a:solidFill>
              </a:rPr>
              <a:t>Indicateurs de résultats</a:t>
            </a:r>
          </a:p>
        </p:txBody>
      </p:sp>
      <p:sp>
        <p:nvSpPr>
          <p:cNvPr id="44" name="Rectangle à coins arrondis 43"/>
          <p:cNvSpPr/>
          <p:nvPr/>
        </p:nvSpPr>
        <p:spPr>
          <a:xfrm>
            <a:off x="2598605" y="5075019"/>
            <a:ext cx="3837324" cy="785817"/>
          </a:xfrm>
          <a:prstGeom prst="roundRect">
            <a:avLst/>
          </a:prstGeom>
          <a:solidFill>
            <a:schemeClr val="tx2">
              <a:lumMod val="20000"/>
              <a:lumOff val="80000"/>
            </a:schemeClr>
          </a:solidFill>
          <a:effectLst>
            <a:outerShdw blurRad="40000" dist="50800" dir="3600000" rotWithShape="0">
              <a:srgbClr val="000000">
                <a:alpha val="35000"/>
              </a:srgbClr>
            </a:outerShdw>
          </a:effectLst>
          <a:scene3d>
            <a:camera prst="orthographicFront"/>
            <a:lightRig rig="threePt" dir="t"/>
          </a:scene3d>
          <a:sp3d>
            <a:bevelT w="190500" h="190500" prst="convex"/>
          </a:sp3d>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b="1" dirty="0" smtClean="0">
                <a:solidFill>
                  <a:schemeClr val="tx1"/>
                </a:solidFill>
              </a:rPr>
              <a:t>Indicateurs de suivi / Jalons</a:t>
            </a:r>
            <a:endParaRPr lang="fr-FR" b="1" dirty="0">
              <a:solidFill>
                <a:schemeClr val="tx1"/>
              </a:solidFill>
            </a:endParaRPr>
          </a:p>
        </p:txBody>
      </p:sp>
      <p:cxnSp>
        <p:nvCxnSpPr>
          <p:cNvPr id="46" name="Connecteur droit 45"/>
          <p:cNvCxnSpPr/>
          <p:nvPr/>
        </p:nvCxnSpPr>
        <p:spPr>
          <a:xfrm>
            <a:off x="6165062" y="3870036"/>
            <a:ext cx="619125" cy="0"/>
          </a:xfrm>
          <a:prstGeom prst="line">
            <a:avLst/>
          </a:prstGeom>
        </p:spPr>
        <p:style>
          <a:lnRef idx="1">
            <a:schemeClr val="dk1"/>
          </a:lnRef>
          <a:fillRef idx="0">
            <a:schemeClr val="dk1"/>
          </a:fillRef>
          <a:effectRef idx="0">
            <a:schemeClr val="dk1"/>
          </a:effectRef>
          <a:fontRef idx="minor">
            <a:schemeClr val="tx1"/>
          </a:fontRef>
        </p:style>
      </p:cxnSp>
      <p:cxnSp>
        <p:nvCxnSpPr>
          <p:cNvPr id="48" name="Connecteur droit 47"/>
          <p:cNvCxnSpPr/>
          <p:nvPr/>
        </p:nvCxnSpPr>
        <p:spPr>
          <a:xfrm>
            <a:off x="6165061" y="2124363"/>
            <a:ext cx="541734" cy="0"/>
          </a:xfrm>
          <a:prstGeom prst="line">
            <a:avLst/>
          </a:prstGeom>
        </p:spPr>
        <p:style>
          <a:lnRef idx="1">
            <a:schemeClr val="dk1"/>
          </a:lnRef>
          <a:fillRef idx="0">
            <a:schemeClr val="dk1"/>
          </a:fillRef>
          <a:effectRef idx="0">
            <a:schemeClr val="dk1"/>
          </a:effectRef>
          <a:fontRef idx="minor">
            <a:schemeClr val="tx1"/>
          </a:fontRef>
        </p:style>
      </p:cxnSp>
      <p:sp>
        <p:nvSpPr>
          <p:cNvPr id="53" name="Rectangle avec flèche vers la gauche 52"/>
          <p:cNvSpPr/>
          <p:nvPr/>
        </p:nvSpPr>
        <p:spPr>
          <a:xfrm flipH="1">
            <a:off x="260157" y="1454944"/>
            <a:ext cx="2171314" cy="1643063"/>
          </a:xfrm>
          <a:prstGeom prst="leftArrowCallout">
            <a:avLst/>
          </a:prstGeom>
          <a:solidFill>
            <a:schemeClr val="accent4">
              <a:lumMod val="7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000" b="1" dirty="0" smtClean="0">
                <a:solidFill>
                  <a:schemeClr val="bg1"/>
                </a:solidFill>
              </a:rPr>
              <a:t>Objectifs de santé </a:t>
            </a:r>
            <a:endParaRPr lang="fr-FR" sz="2000" b="1" dirty="0">
              <a:solidFill>
                <a:schemeClr val="bg1"/>
              </a:solidFill>
            </a:endParaRPr>
          </a:p>
        </p:txBody>
      </p:sp>
      <p:sp>
        <p:nvSpPr>
          <p:cNvPr id="54" name="Rectangle avec flèche vers la gauche 53"/>
          <p:cNvSpPr/>
          <p:nvPr/>
        </p:nvSpPr>
        <p:spPr>
          <a:xfrm flipH="1">
            <a:off x="260157" y="4713288"/>
            <a:ext cx="2171314" cy="1643063"/>
          </a:xfrm>
          <a:prstGeom prst="leftArrowCallou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000" b="1" dirty="0" smtClean="0">
                <a:solidFill>
                  <a:schemeClr val="tx1"/>
                </a:solidFill>
              </a:rPr>
              <a:t>Actions</a:t>
            </a:r>
          </a:p>
          <a:p>
            <a:pPr algn="ctr">
              <a:defRPr/>
            </a:pPr>
            <a:r>
              <a:rPr lang="fr-FR" sz="2000" b="1" dirty="0" smtClean="0">
                <a:solidFill>
                  <a:schemeClr val="tx1"/>
                </a:solidFill>
              </a:rPr>
              <a:t>du Plan</a:t>
            </a:r>
            <a:endParaRPr lang="fr-FR" sz="2000" b="1" dirty="0">
              <a:solidFill>
                <a:schemeClr val="tx1"/>
              </a:solidFill>
            </a:endParaRPr>
          </a:p>
        </p:txBody>
      </p:sp>
      <p:sp>
        <p:nvSpPr>
          <p:cNvPr id="28" name="Rectangle à coins arrondis 27"/>
          <p:cNvSpPr/>
          <p:nvPr/>
        </p:nvSpPr>
        <p:spPr>
          <a:xfrm>
            <a:off x="2598605" y="1922174"/>
            <a:ext cx="3687233" cy="714379"/>
          </a:xfrm>
          <a:prstGeom prst="roundRect">
            <a:avLst/>
          </a:prstGeom>
          <a:solidFill>
            <a:schemeClr val="accent4">
              <a:lumMod val="60000"/>
              <a:lumOff val="40000"/>
            </a:schemeClr>
          </a:solidFill>
          <a:effectLst>
            <a:outerShdw blurRad="40000" dist="50800" dir="3600000" rotWithShape="0">
              <a:srgbClr val="000000">
                <a:alpha val="35000"/>
              </a:srgbClr>
            </a:outerShdw>
          </a:effectLst>
          <a:scene3d>
            <a:camera prst="orthographicFront"/>
            <a:lightRig rig="threePt" dir="t"/>
          </a:scene3d>
          <a:sp3d>
            <a:bevelT w="190500" h="190500" prst="convex"/>
          </a:sp3d>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b="1" dirty="0">
                <a:solidFill>
                  <a:schemeClr val="tx1"/>
                </a:solidFill>
              </a:rPr>
              <a:t>Indicateurs d’impact</a:t>
            </a:r>
          </a:p>
        </p:txBody>
      </p:sp>
      <p:sp>
        <p:nvSpPr>
          <p:cNvPr id="29" name="Rectangle à coins arrondis 28"/>
          <p:cNvSpPr/>
          <p:nvPr/>
        </p:nvSpPr>
        <p:spPr>
          <a:xfrm>
            <a:off x="6463915" y="1502498"/>
            <a:ext cx="3213353" cy="776864"/>
          </a:xfrm>
          <a:prstGeom prst="wedgeRoundRectCallout">
            <a:avLst>
              <a:gd name="adj1" fmla="val -20833"/>
              <a:gd name="adj2" fmla="val 26945"/>
              <a:gd name="adj3" fmla="val 16667"/>
            </a:avLst>
          </a:prstGeom>
          <a:solidFill>
            <a:schemeClr val="accent4">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smtClean="0">
                <a:solidFill>
                  <a:schemeClr val="tx1"/>
                </a:solidFill>
              </a:rPr>
              <a:t>Effets directs et indirects pour </a:t>
            </a:r>
            <a:r>
              <a:rPr lang="fr-FR" sz="1600" b="1" dirty="0">
                <a:solidFill>
                  <a:schemeClr val="tx1"/>
                </a:solidFill>
              </a:rPr>
              <a:t>la population</a:t>
            </a:r>
          </a:p>
        </p:txBody>
      </p:sp>
      <p:sp>
        <p:nvSpPr>
          <p:cNvPr id="30" name="Rectangle à coins arrondis 29"/>
          <p:cNvSpPr/>
          <p:nvPr/>
        </p:nvSpPr>
        <p:spPr>
          <a:xfrm>
            <a:off x="6463915" y="2279363"/>
            <a:ext cx="3213353" cy="500782"/>
          </a:xfrm>
          <a:prstGeom prst="wedgeRoundRectCallout">
            <a:avLst>
              <a:gd name="adj1" fmla="val -23302"/>
              <a:gd name="adj2" fmla="val 40388"/>
              <a:gd name="adj3" fmla="val 16667"/>
            </a:avLst>
          </a:prstGeom>
          <a:solidFill>
            <a:schemeClr val="accent4">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smtClean="0">
                <a:solidFill>
                  <a:schemeClr val="tx1"/>
                </a:solidFill>
              </a:rPr>
              <a:t>Mesurables à long terme</a:t>
            </a:r>
            <a:endParaRPr lang="fr-FR" sz="1600" b="1" dirty="0">
              <a:solidFill>
                <a:schemeClr val="tx1"/>
              </a:solidFill>
            </a:endParaRPr>
          </a:p>
        </p:txBody>
      </p:sp>
      <p:sp>
        <p:nvSpPr>
          <p:cNvPr id="26" name="Rectangle avec flèche vers la gauche 25"/>
          <p:cNvSpPr/>
          <p:nvPr/>
        </p:nvSpPr>
        <p:spPr>
          <a:xfrm flipH="1">
            <a:off x="260157" y="3070225"/>
            <a:ext cx="2171314" cy="1643063"/>
          </a:xfrm>
          <a:prstGeom prst="leftArrowCallout">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000" b="1" dirty="0" smtClean="0">
                <a:solidFill>
                  <a:schemeClr val="tx1"/>
                </a:solidFill>
              </a:rPr>
              <a:t>Objectifs du Plan</a:t>
            </a:r>
          </a:p>
          <a:p>
            <a:pPr algn="ctr">
              <a:defRPr/>
            </a:pPr>
            <a:r>
              <a:rPr lang="fr-FR" sz="1600" dirty="0" smtClean="0">
                <a:solidFill>
                  <a:schemeClr val="tx1"/>
                </a:solidFill>
              </a:rPr>
              <a:t>(17 objectifs)</a:t>
            </a:r>
            <a:endParaRPr lang="fr-FR" sz="1600" dirty="0">
              <a:solidFill>
                <a:schemeClr val="tx1"/>
              </a:solidFill>
            </a:endParaRPr>
          </a:p>
        </p:txBody>
      </p:sp>
      <p:sp>
        <p:nvSpPr>
          <p:cNvPr id="32" name="Rectangle à coins arrondis 31"/>
          <p:cNvSpPr/>
          <p:nvPr/>
        </p:nvSpPr>
        <p:spPr>
          <a:xfrm>
            <a:off x="6435928" y="3314845"/>
            <a:ext cx="3213353" cy="776864"/>
          </a:xfrm>
          <a:prstGeom prst="wedgeRoundRectCallout">
            <a:avLst>
              <a:gd name="adj1" fmla="val -20833"/>
              <a:gd name="adj2" fmla="val 26945"/>
              <a:gd name="adj3" fmla="val 16667"/>
            </a:avLst>
          </a:prstGeom>
          <a:solidFill>
            <a:schemeClr val="tx2">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smtClean="0">
                <a:solidFill>
                  <a:schemeClr val="tx1"/>
                </a:solidFill>
              </a:rPr>
              <a:t>Résultats directs d’actions contribuant à un objectif</a:t>
            </a:r>
            <a:endParaRPr lang="fr-FR" sz="1600" b="1" dirty="0">
              <a:solidFill>
                <a:schemeClr val="tx1"/>
              </a:solidFill>
            </a:endParaRPr>
          </a:p>
        </p:txBody>
      </p:sp>
      <p:sp>
        <p:nvSpPr>
          <p:cNvPr id="33" name="Rectangle à coins arrondis 32"/>
          <p:cNvSpPr/>
          <p:nvPr/>
        </p:nvSpPr>
        <p:spPr>
          <a:xfrm>
            <a:off x="6435928" y="4091710"/>
            <a:ext cx="3213353" cy="415636"/>
          </a:xfrm>
          <a:prstGeom prst="wedgeRoundRectCallout">
            <a:avLst>
              <a:gd name="adj1" fmla="val -23302"/>
              <a:gd name="adj2" fmla="val 40388"/>
              <a:gd name="adj3" fmla="val 16667"/>
            </a:avLst>
          </a:prstGeom>
          <a:solidFill>
            <a:schemeClr val="tx2">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smtClean="0">
                <a:solidFill>
                  <a:schemeClr val="tx1"/>
                </a:solidFill>
              </a:rPr>
              <a:t>Mesurables à moyen terme</a:t>
            </a:r>
            <a:endParaRPr lang="fr-FR" sz="1600" b="1" dirty="0">
              <a:solidFill>
                <a:schemeClr val="tx1"/>
              </a:solidFill>
            </a:endParaRPr>
          </a:p>
        </p:txBody>
      </p:sp>
      <p:sp>
        <p:nvSpPr>
          <p:cNvPr id="34" name="Rectangle à coins arrondis 33"/>
          <p:cNvSpPr/>
          <p:nvPr/>
        </p:nvSpPr>
        <p:spPr>
          <a:xfrm>
            <a:off x="6601028" y="4946074"/>
            <a:ext cx="3076240" cy="776864"/>
          </a:xfrm>
          <a:prstGeom prst="wedgeRoundRectCallout">
            <a:avLst>
              <a:gd name="adj1" fmla="val -20833"/>
              <a:gd name="adj2" fmla="val 26945"/>
              <a:gd name="adj3" fmla="val 16667"/>
            </a:avLst>
          </a:prstGeom>
          <a:solidFill>
            <a:schemeClr val="tx2">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smtClean="0">
                <a:solidFill>
                  <a:schemeClr val="tx1"/>
                </a:solidFill>
              </a:rPr>
              <a:t>Avancement et réalisation de chaque action</a:t>
            </a:r>
            <a:endParaRPr lang="fr-FR" sz="1600" b="1" dirty="0">
              <a:solidFill>
                <a:schemeClr val="tx1"/>
              </a:solidFill>
            </a:endParaRPr>
          </a:p>
        </p:txBody>
      </p:sp>
      <p:sp>
        <p:nvSpPr>
          <p:cNvPr id="35" name="Rectangle à coins arrondis 34"/>
          <p:cNvSpPr/>
          <p:nvPr/>
        </p:nvSpPr>
        <p:spPr>
          <a:xfrm>
            <a:off x="6601028" y="5722938"/>
            <a:ext cx="3076240" cy="415636"/>
          </a:xfrm>
          <a:prstGeom prst="wedgeRoundRectCallout">
            <a:avLst>
              <a:gd name="adj1" fmla="val -23302"/>
              <a:gd name="adj2" fmla="val 40388"/>
              <a:gd name="adj3" fmla="val 16667"/>
            </a:avLst>
          </a:prstGeom>
          <a:solidFill>
            <a:schemeClr val="tx2">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smtClean="0">
                <a:solidFill>
                  <a:schemeClr val="tx1"/>
                </a:solidFill>
              </a:rPr>
              <a:t>Mesurable à court terme</a:t>
            </a:r>
            <a:endParaRPr lang="fr-FR" sz="1600" b="1" dirty="0">
              <a:solidFill>
                <a:schemeClr val="tx1"/>
              </a:solidFill>
            </a:endParaRPr>
          </a:p>
        </p:txBody>
      </p:sp>
      <p:cxnSp>
        <p:nvCxnSpPr>
          <p:cNvPr id="36" name="Connecteur droit 35"/>
          <p:cNvCxnSpPr>
            <a:stCxn id="44" idx="3"/>
          </p:cNvCxnSpPr>
          <p:nvPr/>
        </p:nvCxnSpPr>
        <p:spPr>
          <a:xfrm>
            <a:off x="6435928" y="5467927"/>
            <a:ext cx="165100" cy="0"/>
          </a:xfrm>
          <a:prstGeom prst="line">
            <a:avLst/>
          </a:prstGeom>
        </p:spPr>
        <p:style>
          <a:lnRef idx="1">
            <a:schemeClr val="dk1"/>
          </a:lnRef>
          <a:fillRef idx="0">
            <a:schemeClr val="dk1"/>
          </a:fillRef>
          <a:effectRef idx="0">
            <a:schemeClr val="dk1"/>
          </a:effectRef>
          <a:fontRef idx="minor">
            <a:schemeClr val="tx1"/>
          </a:fontRef>
        </p:style>
      </p:cxnSp>
      <p:sp>
        <p:nvSpPr>
          <p:cNvPr id="39" name="Bulle ronde 38"/>
          <p:cNvSpPr/>
          <p:nvPr/>
        </p:nvSpPr>
        <p:spPr>
          <a:xfrm>
            <a:off x="3387052" y="2636552"/>
            <a:ext cx="2171700" cy="590550"/>
          </a:xfrm>
          <a:prstGeom prst="wedgeEllipseCallout">
            <a:avLst>
              <a:gd name="adj1" fmla="val -22149"/>
              <a:gd name="adj2" fmla="val 6048"/>
            </a:avLst>
          </a:prstGeom>
          <a:solidFill>
            <a:srgbClr val="132576"/>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t>8 à 10 indicateurs</a:t>
            </a:r>
            <a:endParaRPr lang="fr-FR" dirty="0"/>
          </a:p>
        </p:txBody>
      </p:sp>
      <p:sp>
        <p:nvSpPr>
          <p:cNvPr id="41" name="Bulle ronde 40"/>
          <p:cNvSpPr/>
          <p:nvPr/>
        </p:nvSpPr>
        <p:spPr>
          <a:xfrm>
            <a:off x="3387052" y="4294188"/>
            <a:ext cx="2171700" cy="590550"/>
          </a:xfrm>
          <a:prstGeom prst="wedgeEllipseCallout">
            <a:avLst>
              <a:gd name="adj1" fmla="val -22149"/>
              <a:gd name="adj2" fmla="val 6048"/>
            </a:avLst>
          </a:prstGeom>
          <a:solidFill>
            <a:srgbClr val="132576"/>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t>20 à 30 indicateurs</a:t>
            </a:r>
            <a:endParaRPr lang="fr-FR" dirty="0"/>
          </a:p>
        </p:txBody>
      </p:sp>
      <p:sp>
        <p:nvSpPr>
          <p:cNvPr id="49" name="Bulle ronde 48"/>
          <p:cNvSpPr/>
          <p:nvPr/>
        </p:nvSpPr>
        <p:spPr>
          <a:xfrm>
            <a:off x="3569662" y="5860835"/>
            <a:ext cx="2171700" cy="590550"/>
          </a:xfrm>
          <a:prstGeom prst="wedgeEllipseCallout">
            <a:avLst>
              <a:gd name="adj1" fmla="val -22149"/>
              <a:gd name="adj2" fmla="val 6048"/>
            </a:avLst>
          </a:prstGeom>
          <a:solidFill>
            <a:srgbClr val="132576"/>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smtClean="0"/>
              <a:t>1 à 2 jalon/ an par action</a:t>
            </a:r>
            <a:endParaRPr lang="fr-FR" dirty="0"/>
          </a:p>
        </p:txBody>
      </p:sp>
      <p:pic>
        <p:nvPicPr>
          <p:cNvPr id="24" name="Image 4" descr="logo Plan cancer 2014-2019.jpg"/>
          <p:cNvPicPr>
            <a:picLocks noChangeAspect="1"/>
          </p:cNvPicPr>
          <p:nvPr/>
        </p:nvPicPr>
        <p:blipFill>
          <a:blip r:embed="rId2"/>
          <a:srcRect/>
          <a:stretch>
            <a:fillRect/>
          </a:stretch>
        </p:blipFill>
        <p:spPr bwMode="auto">
          <a:xfrm>
            <a:off x="2373313" y="223838"/>
            <a:ext cx="1465262" cy="788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495301" y="147783"/>
            <a:ext cx="9175750" cy="928543"/>
          </a:xfrm>
        </p:spPr>
        <p:txBody>
          <a:bodyPr rtlCol="0">
            <a:normAutofit/>
          </a:bodyPr>
          <a:lstStyle/>
          <a:p>
            <a:pPr algn="r">
              <a:defRPr/>
            </a:pPr>
            <a:r>
              <a:rPr lang="fr-FR" sz="2400" dirty="0" smtClean="0">
                <a:solidFill>
                  <a:schemeClr val="tx2"/>
                </a:solidFill>
              </a:rPr>
              <a:t>Cibles et indicateurs d’impact et de résultats</a:t>
            </a:r>
            <a:endParaRPr lang="fr-FR" sz="2400" dirty="0">
              <a:solidFill>
                <a:schemeClr val="tx2"/>
              </a:solidFill>
            </a:endParaRPr>
          </a:p>
        </p:txBody>
      </p:sp>
      <p:sp>
        <p:nvSpPr>
          <p:cNvPr id="7" name="Espace réservé du contenu 6"/>
          <p:cNvSpPr>
            <a:spLocks noGrp="1"/>
          </p:cNvSpPr>
          <p:nvPr>
            <p:ph sz="quarter" idx="10"/>
          </p:nvPr>
        </p:nvSpPr>
        <p:spPr>
          <a:xfrm>
            <a:off x="130080" y="1228726"/>
            <a:ext cx="9775921" cy="5381626"/>
          </a:xfrm>
        </p:spPr>
        <p:txBody>
          <a:bodyPr/>
          <a:lstStyle/>
          <a:p>
            <a:pPr marL="0" lvl="1" indent="0">
              <a:spcBef>
                <a:spcPts val="1200"/>
              </a:spcBef>
              <a:buNone/>
              <a:tabLst>
                <a:tab pos="803275" algn="l"/>
              </a:tabLst>
              <a:defRPr/>
            </a:pPr>
            <a:r>
              <a:rPr lang="fr-FR" sz="2000" b="1" dirty="0" smtClean="0">
                <a:solidFill>
                  <a:schemeClr val="tx2"/>
                </a:solidFill>
              </a:rPr>
              <a:t>Une proposition de cibles et indicateurs d’impact et de résultats construite par l’INCa </a:t>
            </a:r>
            <a:r>
              <a:rPr lang="fr-FR" sz="2000" dirty="0" smtClean="0">
                <a:solidFill>
                  <a:schemeClr val="tx2"/>
                </a:solidFill>
              </a:rPr>
              <a:t>: </a:t>
            </a:r>
          </a:p>
          <a:p>
            <a:pPr marL="0" lvl="1" indent="0">
              <a:spcBef>
                <a:spcPts val="1200"/>
              </a:spcBef>
              <a:buNone/>
              <a:tabLst>
                <a:tab pos="803275" algn="l"/>
              </a:tabLst>
              <a:defRPr/>
            </a:pPr>
            <a:r>
              <a:rPr lang="fr-FR" sz="2000" dirty="0" smtClean="0">
                <a:solidFill>
                  <a:schemeClr val="tx2"/>
                </a:solidFill>
              </a:rPr>
              <a:t>Travail coordonné par le réseau Evaluation en lien avec les départements concernés</a:t>
            </a:r>
          </a:p>
          <a:p>
            <a:pPr marL="0" lvl="1" indent="0">
              <a:spcBef>
                <a:spcPts val="0"/>
              </a:spcBef>
              <a:buNone/>
              <a:tabLst>
                <a:tab pos="803275" algn="l"/>
              </a:tabLst>
              <a:defRPr/>
            </a:pPr>
            <a:r>
              <a:rPr lang="fr-FR" sz="2000" dirty="0" smtClean="0">
                <a:solidFill>
                  <a:schemeClr val="tx2"/>
                </a:solidFill>
              </a:rPr>
              <a:t>En s’appuyant sur les travaux conduits par la DREES et la DGS avec le HCSP sur les indicateurs de l’état de santé de la population.</a:t>
            </a:r>
          </a:p>
          <a:p>
            <a:pPr marL="361950" lvl="1" indent="-185738">
              <a:spcBef>
                <a:spcPts val="1200"/>
              </a:spcBef>
              <a:buFont typeface="Arial" pitchFamily="34" charset="0"/>
              <a:buChar char="•"/>
              <a:tabLst>
                <a:tab pos="803275" algn="l"/>
              </a:tabLst>
              <a:defRPr/>
            </a:pPr>
            <a:r>
              <a:rPr lang="fr-FR" sz="2000" b="1" dirty="0" smtClean="0">
                <a:solidFill>
                  <a:schemeClr val="tx2"/>
                </a:solidFill>
              </a:rPr>
              <a:t>Indicateurs d’impact </a:t>
            </a:r>
            <a:r>
              <a:rPr lang="fr-FR" sz="2000" dirty="0" smtClean="0">
                <a:solidFill>
                  <a:schemeClr val="tx2"/>
                </a:solidFill>
              </a:rPr>
              <a:t>: 11 indicateurs proposés</a:t>
            </a:r>
          </a:p>
          <a:p>
            <a:pPr marL="361950" lvl="1" indent="-185738">
              <a:spcBef>
                <a:spcPts val="1200"/>
              </a:spcBef>
              <a:buFont typeface="Arial" pitchFamily="34" charset="0"/>
              <a:buChar char="•"/>
              <a:tabLst>
                <a:tab pos="803275" algn="l"/>
              </a:tabLst>
              <a:defRPr/>
            </a:pPr>
            <a:r>
              <a:rPr lang="fr-FR" sz="2000" b="1" dirty="0" smtClean="0">
                <a:solidFill>
                  <a:schemeClr val="tx2"/>
                </a:solidFill>
              </a:rPr>
              <a:t>Indicateurs de résultats </a:t>
            </a:r>
            <a:r>
              <a:rPr lang="fr-FR" sz="2000" dirty="0" smtClean="0">
                <a:solidFill>
                  <a:schemeClr val="tx2"/>
                </a:solidFill>
              </a:rPr>
              <a:t>: 37 indicateurs proposés, qui couvrent 16 des 17 objectifs du Plan (l’objectif 17 est sans indicateur à ce stade)</a:t>
            </a:r>
          </a:p>
          <a:p>
            <a:pPr marL="361950" lvl="1" indent="-185738">
              <a:spcBef>
                <a:spcPts val="1200"/>
              </a:spcBef>
              <a:buFont typeface="Arial" pitchFamily="34" charset="0"/>
              <a:buChar char="•"/>
              <a:tabLst>
                <a:tab pos="803275" algn="l"/>
              </a:tabLst>
              <a:defRPr/>
            </a:pPr>
            <a:r>
              <a:rPr lang="fr-FR" sz="2000" b="1" dirty="0" smtClean="0">
                <a:solidFill>
                  <a:schemeClr val="tx2"/>
                </a:solidFill>
              </a:rPr>
              <a:t>Fiche descriptive par indicateur </a:t>
            </a:r>
            <a:r>
              <a:rPr lang="fr-FR" sz="2000" dirty="0" smtClean="0">
                <a:solidFill>
                  <a:schemeClr val="tx2"/>
                </a:solidFill>
              </a:rPr>
              <a:t>: mode de calcul, sources de données, modalités d’interprétation</a:t>
            </a:r>
          </a:p>
          <a:p>
            <a:pPr marL="762000" lvl="2" indent="-185738">
              <a:spcBef>
                <a:spcPts val="0"/>
              </a:spcBef>
              <a:spcAft>
                <a:spcPts val="600"/>
              </a:spcAft>
              <a:buFont typeface="Wingdings" pitchFamily="2" charset="2"/>
              <a:buChar char="ü"/>
              <a:tabLst>
                <a:tab pos="803275" algn="l"/>
              </a:tabLst>
              <a:defRPr/>
            </a:pPr>
            <a:r>
              <a:rPr lang="fr-FR" sz="2000" dirty="0" smtClean="0">
                <a:solidFill>
                  <a:schemeClr val="tx2"/>
                </a:solidFill>
              </a:rPr>
              <a:t>stratification disponible : national / régional ; tranches d’âge (enfants…)</a:t>
            </a:r>
          </a:p>
          <a:p>
            <a:pPr marL="361950" lvl="1" indent="-361950">
              <a:spcBef>
                <a:spcPts val="1200"/>
              </a:spcBef>
              <a:buFont typeface="Wingdings" pitchFamily="2" charset="2"/>
              <a:buChar char="Ø"/>
              <a:tabLst>
                <a:tab pos="803275" algn="l"/>
              </a:tabLst>
              <a:defRPr/>
            </a:pPr>
            <a:r>
              <a:rPr lang="fr-FR" sz="2000" b="1" dirty="0" smtClean="0">
                <a:solidFill>
                  <a:schemeClr val="tx2"/>
                </a:solidFill>
              </a:rPr>
              <a:t>Un travail qui reste à enrichir :  par l’INCa et propositions attendues des partenaires</a:t>
            </a:r>
          </a:p>
          <a:p>
            <a:pPr marL="361950" lvl="1" indent="-361950">
              <a:spcBef>
                <a:spcPts val="600"/>
              </a:spcBef>
              <a:buNone/>
              <a:tabLst>
                <a:tab pos="803275" algn="l"/>
              </a:tabLst>
              <a:defRPr/>
            </a:pPr>
            <a:r>
              <a:rPr lang="fr-FR" sz="2000" dirty="0" smtClean="0">
                <a:solidFill>
                  <a:schemeClr val="tx2"/>
                </a:solidFill>
              </a:rPr>
              <a:t>Pour couvrir tous les objectifs du Plan</a:t>
            </a:r>
          </a:p>
          <a:p>
            <a:pPr marL="361950" lvl="1" indent="-361950">
              <a:spcBef>
                <a:spcPts val="600"/>
              </a:spcBef>
              <a:buNone/>
              <a:tabLst>
                <a:tab pos="803275" algn="l"/>
              </a:tabLst>
              <a:defRPr/>
            </a:pPr>
            <a:r>
              <a:rPr lang="fr-FR" sz="2000" dirty="0" smtClean="0">
                <a:solidFill>
                  <a:schemeClr val="tx2"/>
                </a:solidFill>
              </a:rPr>
              <a:t>Pour identifier les indicateurs pouvant être déclinés au niveau régional</a:t>
            </a:r>
          </a:p>
          <a:p>
            <a:pPr marL="361950" lvl="1" indent="-361950">
              <a:spcBef>
                <a:spcPts val="600"/>
              </a:spcBef>
              <a:buNone/>
              <a:tabLst>
                <a:tab pos="803275" algn="l"/>
              </a:tabLst>
              <a:defRPr/>
            </a:pPr>
            <a:r>
              <a:rPr lang="fr-FR" sz="2000" dirty="0" smtClean="0">
                <a:solidFill>
                  <a:schemeClr val="tx2"/>
                </a:solidFill>
              </a:rPr>
              <a:t>Pour identifier les indicateurs relatifs aux inégalités face aux cancers (mission Inégalités)</a:t>
            </a:r>
          </a:p>
        </p:txBody>
      </p:sp>
      <p:pic>
        <p:nvPicPr>
          <p:cNvPr id="4" name="Image 4" descr="logo Plan cancer 2014-2019.jpg"/>
          <p:cNvPicPr>
            <a:picLocks noChangeAspect="1"/>
          </p:cNvPicPr>
          <p:nvPr/>
        </p:nvPicPr>
        <p:blipFill>
          <a:blip r:embed="rId3"/>
          <a:srcRect/>
          <a:stretch>
            <a:fillRect/>
          </a:stretch>
        </p:blipFill>
        <p:spPr bwMode="auto">
          <a:xfrm>
            <a:off x="2373313" y="223838"/>
            <a:ext cx="1465262" cy="788987"/>
          </a:xfrm>
          <a:prstGeom prst="rect">
            <a:avLst/>
          </a:prstGeom>
          <a:noFill/>
          <a:ln w="9525">
            <a:noFill/>
            <a:miter lim="800000"/>
            <a:headEnd/>
            <a:tailEnd/>
          </a:ln>
        </p:spPr>
      </p:pic>
    </p:spTree>
    <p:extLst>
      <p:ext uri="{BB962C8B-B14F-4D97-AF65-F5344CB8AC3E}">
        <p14:creationId xmlns="" xmlns:p14="http://schemas.microsoft.com/office/powerpoint/2010/main" val="2822816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additive="base">
                                        <p:cTn id="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anim calcmode="lin" valueType="num">
                                      <p:cBhvr additive="base">
                                        <p:cTn id="11"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 calcmode="lin" valueType="num">
                                      <p:cBhvr additive="base">
                                        <p:cTn id="1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anim calcmode="lin" valueType="num">
                                      <p:cBhvr additive="base">
                                        <p:cTn id="2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 calcmode="lin" valueType="num">
                                      <p:cBhvr additive="base">
                                        <p:cTn id="2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 calcmode="lin" valueType="num">
                                      <p:cBhvr additive="base">
                                        <p:cTn id="3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anim calcmode="lin" valueType="num">
                                      <p:cBhvr additive="base">
                                        <p:cTn id="37"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7">
                                            <p:txEl>
                                              <p:pRg st="8" end="8"/>
                                            </p:txEl>
                                          </p:spTgt>
                                        </p:tgtEl>
                                        <p:attrNameLst>
                                          <p:attrName>style.visibility</p:attrName>
                                        </p:attrNameLst>
                                      </p:cBhvr>
                                      <p:to>
                                        <p:strVal val="visible"/>
                                      </p:to>
                                    </p:set>
                                    <p:anim calcmode="lin" valueType="num">
                                      <p:cBhvr additive="base">
                                        <p:cTn id="41"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7">
                                            <p:txEl>
                                              <p:pRg st="9" end="9"/>
                                            </p:txEl>
                                          </p:spTgt>
                                        </p:tgtEl>
                                        <p:attrNameLst>
                                          <p:attrName>style.visibility</p:attrName>
                                        </p:attrNameLst>
                                      </p:cBhvr>
                                      <p:to>
                                        <p:strVal val="visible"/>
                                      </p:to>
                                    </p:set>
                                    <p:anim calcmode="lin" valueType="num">
                                      <p:cBhvr additive="base">
                                        <p:cTn id="45"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7">
                                            <p:txEl>
                                              <p:pRg st="10" end="10"/>
                                            </p:txEl>
                                          </p:spTgt>
                                        </p:tgtEl>
                                        <p:attrNameLst>
                                          <p:attrName>style.visibility</p:attrName>
                                        </p:attrNameLst>
                                      </p:cBhvr>
                                      <p:to>
                                        <p:strVal val="visible"/>
                                      </p:to>
                                    </p:set>
                                    <p:anim calcmode="lin" valueType="num">
                                      <p:cBhvr additive="base">
                                        <p:cTn id="49"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50800"/>
      </a:spPr>
      <a:bodyPr lIns="0" tIns="0" rIns="0" bIns="0" rtlCol="0" anchor="t">
        <a:normAutofit/>
      </a:bodyPr>
      <a:lstStyle>
        <a:defPPr marL="0" algn="ctr">
          <a:defRPr sz="2000" b="1" u="sng" dirty="0" smtClean="0">
            <a:solidFill>
              <a:srgbClr val="132576"/>
            </a:solidFill>
          </a:defRPr>
        </a:defPPr>
      </a:lstStyle>
      <a:style>
        <a:lnRef idx="2">
          <a:schemeClr val="accent1"/>
        </a:lnRef>
        <a:fillRef idx="1">
          <a:schemeClr val="lt1"/>
        </a:fillRef>
        <a:effectRef idx="0">
          <a:schemeClr val="accent1"/>
        </a:effectRef>
        <a:fontRef idx="minor">
          <a:schemeClr val="dk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2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3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91B40B210B2B84CB35CD4E2A4161DDF" ma:contentTypeVersion="1" ma:contentTypeDescription="Crée un document." ma:contentTypeScope="" ma:versionID="8a7a8e52022e2e0b00b03779d986ae45">
  <xsd:schema xmlns:xsd="http://www.w3.org/2001/XMLSchema" xmlns:xs="http://www.w3.org/2001/XMLSchema" xmlns:p="http://schemas.microsoft.com/office/2006/metadata/properties" xmlns:ns2="2b88ddf0-2772-49cd-875a-29870bc7e75a" targetNamespace="http://schemas.microsoft.com/office/2006/metadata/properties" ma:root="true" ma:fieldsID="271c9ae11174477f1cc674d5dc17f64d" ns2:_="">
    <xsd:import namespace="2b88ddf0-2772-49cd-875a-29870bc7e75a"/>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88ddf0-2772-49cd-875a-29870bc7e75a"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2b88ddf0-2772-49cd-875a-29870bc7e75a">5EDZS4ZRFVAF-69-40</_dlc_DocId>
    <_dlc_DocIdUrl xmlns="2b88ddf0-2772-49cd-875a-29870bc7e75a">
      <Url>http://dsi.e-cancer.fr/mosaic/_layouts/DocIdRedir.aspx?ID=5EDZS4ZRFVAF-69-40</Url>
      <Description>5EDZS4ZRFVAF-69-40</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7B316C-6D29-4C1A-81FB-421A70C690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88ddf0-2772-49cd-875a-29870bc7e7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35CA8E8-E39A-4555-929F-7E327A698CBA}">
  <ds:schemaRefs>
    <ds:schemaRef ds:uri="http://schemas.microsoft.com/office/2006/documentManagement/types"/>
    <ds:schemaRef ds:uri="2b88ddf0-2772-49cd-875a-29870bc7e75a"/>
    <ds:schemaRef ds:uri="http://schemas.openxmlformats.org/package/2006/metadata/core-properties"/>
    <ds:schemaRef ds:uri="http://schemas.microsoft.com/office/2006/metadata/properties"/>
    <ds:schemaRef ds:uri="http://purl.org/dc/dcmitype/"/>
    <ds:schemaRef ds:uri="http://schemas.microsoft.com/office/infopath/2007/PartnerControls"/>
    <ds:schemaRef ds:uri="http://purl.org/dc/elements/1.1/"/>
    <ds:schemaRef ds:uri="http://www.w3.org/XML/1998/namespace"/>
    <ds:schemaRef ds:uri="http://purl.org/dc/terms/"/>
  </ds:schemaRefs>
</ds:datastoreItem>
</file>

<file path=customXml/itemProps3.xml><?xml version="1.0" encoding="utf-8"?>
<ds:datastoreItem xmlns:ds="http://schemas.openxmlformats.org/officeDocument/2006/customXml" ds:itemID="{49DD66C0-8C96-486E-9CD0-F4E3A28DB3D1}">
  <ds:schemaRefs>
    <ds:schemaRef ds:uri="http://schemas.microsoft.com/sharepoint/events"/>
  </ds:schemaRefs>
</ds:datastoreItem>
</file>

<file path=customXml/itemProps4.xml><?xml version="1.0" encoding="utf-8"?>
<ds:datastoreItem xmlns:ds="http://schemas.openxmlformats.org/officeDocument/2006/customXml" ds:itemID="{981C8341-E149-4A12-870D-4B5CECC3D5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8826</TotalTime>
  <Words>2050</Words>
  <Application>Microsoft Office PowerPoint</Application>
  <PresentationFormat>Format A4 (210 x 297 mm)</PresentationFormat>
  <Paragraphs>264</Paragraphs>
  <Slides>22</Slides>
  <Notes>4</Notes>
  <HiddenSlides>0</HiddenSlides>
  <MMClips>0</MMClips>
  <ScaleCrop>false</ScaleCrop>
  <HeadingPairs>
    <vt:vector size="4" baseType="variant">
      <vt:variant>
        <vt:lpstr>Thème</vt:lpstr>
      </vt:variant>
      <vt:variant>
        <vt:i4>5</vt:i4>
      </vt:variant>
      <vt:variant>
        <vt:lpstr>Titres des diapositives</vt:lpstr>
      </vt:variant>
      <vt:variant>
        <vt:i4>22</vt:i4>
      </vt:variant>
    </vt:vector>
  </HeadingPairs>
  <TitlesOfParts>
    <vt:vector size="27" baseType="lpstr">
      <vt:lpstr>Thème Office</vt:lpstr>
      <vt:lpstr>1_Thème Office</vt:lpstr>
      <vt:lpstr>Thème Office</vt:lpstr>
      <vt:lpstr>2_Thème Office</vt:lpstr>
      <vt:lpstr>3_Thème Office</vt:lpstr>
      <vt:lpstr>Diapositive 1</vt:lpstr>
      <vt:lpstr>Ordre du jour</vt:lpstr>
      <vt:lpstr>1. Le pilotage du Plan cancer 3</vt:lpstr>
      <vt:lpstr>Schéma de pilotage du Plan cancer</vt:lpstr>
      <vt:lpstr>Le rôle de l’INCa</vt:lpstr>
      <vt:lpstr>2. La démarche de Suivi-Evaluation</vt:lpstr>
      <vt:lpstr>La méthodologie de Suivi-Evaluation</vt:lpstr>
      <vt:lpstr>Méthodologie de Suivi-Evaluation</vt:lpstr>
      <vt:lpstr>Cibles et indicateurs d’impact et de résultats</vt:lpstr>
      <vt:lpstr>La méthodologie de Suivi-Evaluation</vt:lpstr>
      <vt:lpstr>La construction du Suivi-Evaluation : calendrier        </vt:lpstr>
      <vt:lpstr>3. L’organisation du suivi-évaluation  du Plan cancer 3 au sein de l’INCa</vt:lpstr>
      <vt:lpstr>L’organisation du suivi-évaluation  du Plan cancer 3 à l’INCa</vt:lpstr>
      <vt:lpstr>L’utilisation de Mosaic</vt:lpstr>
      <vt:lpstr>L’utilisation de Mosaic</vt:lpstr>
      <vt:lpstr>L’utilisation de Mosaic</vt:lpstr>
      <vt:lpstr>L’utilisation de Mosaic</vt:lpstr>
      <vt:lpstr>Prochaines échéances </vt:lpstr>
      <vt:lpstr>Synthèse des échanges</vt:lpstr>
      <vt:lpstr>Synthèse des échanges</vt:lpstr>
      <vt:lpstr>Synthèse des échanges</vt:lpstr>
      <vt:lpstr>Conclusions et suites à donner </vt:lpstr>
    </vt:vector>
  </TitlesOfParts>
  <Company>Le Square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Justine Laugel</dc:creator>
  <cp:lastModifiedBy>cmorin</cp:lastModifiedBy>
  <cp:revision>579</cp:revision>
  <dcterms:created xsi:type="dcterms:W3CDTF">2010-12-14T09:18:02Z</dcterms:created>
  <dcterms:modified xsi:type="dcterms:W3CDTF">2014-07-17T16:40:57Z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0x010100E91B40B210B2B84CB35CD4E2A4161DDF</vt:lpwstr>
  </property>
  <property fmtid="{D5CDD505-2E9C-101B-9397-08002B2CF9AE}" pid="3" name="_dlc_DocIdItemGuid">
    <vt:lpwstr>52c8a18f-574a-4a9e-8827-1982b4c217aa</vt:lpwstr>
  </property>
</Properties>
</file>